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81" r:id="rId2"/>
    <p:sldId id="269" r:id="rId3"/>
    <p:sldId id="272" r:id="rId4"/>
    <p:sldId id="342" r:id="rId5"/>
    <p:sldId id="343" r:id="rId6"/>
    <p:sldId id="341" r:id="rId7"/>
    <p:sldId id="307" r:id="rId8"/>
    <p:sldId id="308" r:id="rId9"/>
    <p:sldId id="320" r:id="rId10"/>
    <p:sldId id="310" r:id="rId11"/>
    <p:sldId id="321" r:id="rId12"/>
    <p:sldId id="314" r:id="rId13"/>
    <p:sldId id="313" r:id="rId14"/>
    <p:sldId id="331" r:id="rId15"/>
    <p:sldId id="338" r:id="rId16"/>
    <p:sldId id="339" r:id="rId17"/>
    <p:sldId id="332" r:id="rId18"/>
    <p:sldId id="334" r:id="rId19"/>
    <p:sldId id="315" r:id="rId20"/>
    <p:sldId id="329" r:id="rId21"/>
    <p:sldId id="340" r:id="rId22"/>
    <p:sldId id="344" r:id="rId23"/>
    <p:sldId id="375" r:id="rId24"/>
    <p:sldId id="376" r:id="rId25"/>
    <p:sldId id="377" r:id="rId26"/>
    <p:sldId id="336" r:id="rId27"/>
    <p:sldId id="374" r:id="rId28"/>
    <p:sldId id="337" r:id="rId29"/>
    <p:sldId id="346" r:id="rId30"/>
    <p:sldId id="347" r:id="rId31"/>
    <p:sldId id="348" r:id="rId32"/>
    <p:sldId id="349" r:id="rId33"/>
    <p:sldId id="350" r:id="rId34"/>
    <p:sldId id="351" r:id="rId35"/>
    <p:sldId id="353" r:id="rId36"/>
    <p:sldId id="354" r:id="rId37"/>
    <p:sldId id="355" r:id="rId38"/>
    <p:sldId id="356" r:id="rId39"/>
    <p:sldId id="358" r:id="rId40"/>
    <p:sldId id="359" r:id="rId41"/>
    <p:sldId id="366" r:id="rId42"/>
    <p:sldId id="362" r:id="rId43"/>
    <p:sldId id="363" r:id="rId44"/>
    <p:sldId id="364" r:id="rId45"/>
    <p:sldId id="367" r:id="rId46"/>
    <p:sldId id="372" r:id="rId47"/>
    <p:sldId id="368" r:id="rId48"/>
    <p:sldId id="371" r:id="rId49"/>
    <p:sldId id="326" r:id="rId50"/>
    <p:sldId id="323" r:id="rId51"/>
    <p:sldId id="327" r:id="rId52"/>
    <p:sldId id="325" r:id="rId53"/>
    <p:sldId id="328" r:id="rId54"/>
    <p:sldId id="370" r:id="rId55"/>
    <p:sldId id="373" r:id="rId5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6" autoAdjust="0"/>
  </p:normalViewPr>
  <p:slideViewPr>
    <p:cSldViewPr>
      <p:cViewPr varScale="1">
        <p:scale>
          <a:sx n="109" d="100"/>
          <a:sy n="109" d="100"/>
        </p:scale>
        <p:origin x="-1088"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9448E-C148-4970-A8C3-468EC8AF3626}" type="doc">
      <dgm:prSet loTypeId="urn:microsoft.com/office/officeart/2005/8/layout/gear1" loCatId="relationship" qsTypeId="urn:microsoft.com/office/officeart/2005/8/quickstyle/simple2" qsCatId="simple" csTypeId="urn:microsoft.com/office/officeart/2005/8/colors/accent0_1" csCatId="mainScheme" phldr="1"/>
      <dgm:spPr/>
    </dgm:pt>
    <dgm:pt modelId="{E39A9A3E-B51D-412F-94AE-14F49F4BA120}">
      <dgm:prSet phldrT="[文本]"/>
      <dgm:spPr/>
      <dgm:t>
        <a:bodyPr/>
        <a:lstStyle/>
        <a:p>
          <a:r>
            <a:rPr lang="zh-CN" altLang="en-US" dirty="0" smtClean="0">
              <a:latin typeface="微软雅黑" panose="020B0503020204020204" pitchFamily="34" charset="-122"/>
              <a:ea typeface="微软雅黑" panose="020B0503020204020204" pitchFamily="34" charset="-122"/>
            </a:rPr>
            <a:t>每个人都是壁垒，心怀感恩</a:t>
          </a:r>
          <a:endParaRPr lang="zh-CN" altLang="en-US" dirty="0">
            <a:latin typeface="微软雅黑" panose="020B0503020204020204" pitchFamily="34" charset="-122"/>
            <a:ea typeface="微软雅黑" panose="020B0503020204020204" pitchFamily="34" charset="-122"/>
          </a:endParaRPr>
        </a:p>
      </dgm:t>
    </dgm:pt>
    <dgm:pt modelId="{0F9FA6FE-BDC4-4FC7-B524-7242761A3544}" type="parTrans" cxnId="{56464DAA-7CD7-417E-99FF-2CC79E41617A}">
      <dgm:prSet/>
      <dgm:spPr/>
      <dgm:t>
        <a:bodyPr/>
        <a:lstStyle/>
        <a:p>
          <a:endParaRPr lang="zh-CN" altLang="en-US">
            <a:latin typeface="微软雅黑" panose="020B0503020204020204" pitchFamily="34" charset="-122"/>
            <a:ea typeface="微软雅黑" panose="020B0503020204020204" pitchFamily="34" charset="-122"/>
          </a:endParaRPr>
        </a:p>
      </dgm:t>
    </dgm:pt>
    <dgm:pt modelId="{3DE725DC-D170-4461-8CBB-124C15B5549A}" type="sibTrans" cxnId="{56464DAA-7CD7-417E-99FF-2CC79E41617A}">
      <dgm:prSet/>
      <dgm:spPr/>
      <dgm:t>
        <a:bodyPr/>
        <a:lstStyle/>
        <a:p>
          <a:endParaRPr lang="zh-CN" altLang="en-US">
            <a:latin typeface="微软雅黑" panose="020B0503020204020204" pitchFamily="34" charset="-122"/>
            <a:ea typeface="微软雅黑" panose="020B0503020204020204" pitchFamily="34" charset="-122"/>
          </a:endParaRPr>
        </a:p>
      </dgm:t>
    </dgm:pt>
    <dgm:pt modelId="{B35E356F-18AD-4303-85DB-863DDB1CBE27}">
      <dgm:prSet phldrT="[文本]"/>
      <dgm:spPr/>
      <dgm:t>
        <a:bodyPr/>
        <a:lstStyle/>
        <a:p>
          <a:r>
            <a:rPr lang="zh-CN" altLang="en-US" dirty="0" smtClean="0">
              <a:latin typeface="微软雅黑" panose="020B0503020204020204" pitchFamily="34" charset="-122"/>
              <a:ea typeface="微软雅黑" panose="020B0503020204020204" pitchFamily="34" charset="-122"/>
            </a:rPr>
            <a:t>包容能力</a:t>
          </a:r>
          <a:endParaRPr lang="zh-CN" altLang="en-US" dirty="0">
            <a:latin typeface="微软雅黑" panose="020B0503020204020204" pitchFamily="34" charset="-122"/>
            <a:ea typeface="微软雅黑" panose="020B0503020204020204" pitchFamily="34" charset="-122"/>
          </a:endParaRPr>
        </a:p>
      </dgm:t>
    </dgm:pt>
    <dgm:pt modelId="{612510E6-6112-4F4E-A0A8-9DE920144A9E}" type="parTrans" cxnId="{9CA84274-7411-4CA6-80AC-C5E791009702}">
      <dgm:prSet/>
      <dgm:spPr/>
      <dgm:t>
        <a:bodyPr/>
        <a:lstStyle/>
        <a:p>
          <a:endParaRPr lang="zh-CN" altLang="en-US">
            <a:latin typeface="微软雅黑" panose="020B0503020204020204" pitchFamily="34" charset="-122"/>
            <a:ea typeface="微软雅黑" panose="020B0503020204020204" pitchFamily="34" charset="-122"/>
          </a:endParaRPr>
        </a:p>
      </dgm:t>
    </dgm:pt>
    <dgm:pt modelId="{B8FCC855-66F8-493F-B2A0-B6452B8C0BFC}" type="sibTrans" cxnId="{9CA84274-7411-4CA6-80AC-C5E791009702}">
      <dgm:prSet/>
      <dgm:spPr/>
      <dgm:t>
        <a:bodyPr/>
        <a:lstStyle/>
        <a:p>
          <a:endParaRPr lang="zh-CN" altLang="en-US">
            <a:latin typeface="微软雅黑" panose="020B0503020204020204" pitchFamily="34" charset="-122"/>
            <a:ea typeface="微软雅黑" panose="020B0503020204020204" pitchFamily="34" charset="-122"/>
          </a:endParaRPr>
        </a:p>
      </dgm:t>
    </dgm:pt>
    <dgm:pt modelId="{753EBC18-90D2-4FBD-8803-B736440678B7}">
      <dgm:prSet phldrT="[文本]"/>
      <dgm:spPr/>
      <dgm:t>
        <a:bodyPr/>
        <a:lstStyle/>
        <a:p>
          <a:r>
            <a:rPr lang="zh-CN" altLang="en-US" dirty="0" smtClean="0">
              <a:latin typeface="微软雅黑" panose="020B0503020204020204" pitchFamily="34" charset="-122"/>
              <a:ea typeface="微软雅黑" panose="020B0503020204020204" pitchFamily="34" charset="-122"/>
            </a:rPr>
            <a:t>破冰能力</a:t>
          </a:r>
          <a:endParaRPr lang="zh-CN" altLang="en-US" dirty="0">
            <a:latin typeface="微软雅黑" panose="020B0503020204020204" pitchFamily="34" charset="-122"/>
            <a:ea typeface="微软雅黑" panose="020B0503020204020204" pitchFamily="34" charset="-122"/>
          </a:endParaRPr>
        </a:p>
      </dgm:t>
    </dgm:pt>
    <dgm:pt modelId="{F7DE53F9-05DE-4A4D-8196-B80750B0CEF3}" type="parTrans" cxnId="{729D364F-54D1-49D9-8860-4BA37F3098D2}">
      <dgm:prSet/>
      <dgm:spPr/>
      <dgm:t>
        <a:bodyPr/>
        <a:lstStyle/>
        <a:p>
          <a:endParaRPr lang="zh-CN" altLang="en-US">
            <a:latin typeface="微软雅黑" panose="020B0503020204020204" pitchFamily="34" charset="-122"/>
            <a:ea typeface="微软雅黑" panose="020B0503020204020204" pitchFamily="34" charset="-122"/>
          </a:endParaRPr>
        </a:p>
      </dgm:t>
    </dgm:pt>
    <dgm:pt modelId="{06564B86-D5C4-4335-B47A-C2570AB380BE}" type="sibTrans" cxnId="{729D364F-54D1-49D9-8860-4BA37F3098D2}">
      <dgm:prSet/>
      <dgm:spPr/>
      <dgm:t>
        <a:bodyPr/>
        <a:lstStyle/>
        <a:p>
          <a:endParaRPr lang="zh-CN" altLang="en-US">
            <a:latin typeface="微软雅黑" panose="020B0503020204020204" pitchFamily="34" charset="-122"/>
            <a:ea typeface="微软雅黑" panose="020B0503020204020204" pitchFamily="34" charset="-122"/>
          </a:endParaRPr>
        </a:p>
      </dgm:t>
    </dgm:pt>
    <dgm:pt modelId="{A2B70D84-7E8F-4665-AD79-C3FE2BF17E12}" type="pres">
      <dgm:prSet presAssocID="{F829448E-C148-4970-A8C3-468EC8AF3626}" presName="composite" presStyleCnt="0">
        <dgm:presLayoutVars>
          <dgm:chMax val="3"/>
          <dgm:animLvl val="lvl"/>
          <dgm:resizeHandles val="exact"/>
        </dgm:presLayoutVars>
      </dgm:prSet>
      <dgm:spPr/>
    </dgm:pt>
    <dgm:pt modelId="{A3899E22-C36E-4B2E-A794-2EA46B28BD66}" type="pres">
      <dgm:prSet presAssocID="{E39A9A3E-B51D-412F-94AE-14F49F4BA120}" presName="gear1" presStyleLbl="node1" presStyleIdx="0" presStyleCnt="3">
        <dgm:presLayoutVars>
          <dgm:chMax val="1"/>
          <dgm:bulletEnabled val="1"/>
        </dgm:presLayoutVars>
      </dgm:prSet>
      <dgm:spPr/>
      <dgm:t>
        <a:bodyPr/>
        <a:lstStyle/>
        <a:p>
          <a:endParaRPr lang="zh-CN" altLang="en-US"/>
        </a:p>
      </dgm:t>
    </dgm:pt>
    <dgm:pt modelId="{829D35CF-7441-4CB0-90C6-F0AB414EDD11}" type="pres">
      <dgm:prSet presAssocID="{E39A9A3E-B51D-412F-94AE-14F49F4BA120}" presName="gear1srcNode" presStyleLbl="node1" presStyleIdx="0" presStyleCnt="3"/>
      <dgm:spPr/>
      <dgm:t>
        <a:bodyPr/>
        <a:lstStyle/>
        <a:p>
          <a:endParaRPr lang="zh-CN" altLang="en-US"/>
        </a:p>
      </dgm:t>
    </dgm:pt>
    <dgm:pt modelId="{D4D460EF-658C-439F-853C-DC36673B59B0}" type="pres">
      <dgm:prSet presAssocID="{E39A9A3E-B51D-412F-94AE-14F49F4BA120}" presName="gear1dstNode" presStyleLbl="node1" presStyleIdx="0" presStyleCnt="3"/>
      <dgm:spPr/>
      <dgm:t>
        <a:bodyPr/>
        <a:lstStyle/>
        <a:p>
          <a:endParaRPr lang="zh-CN" altLang="en-US"/>
        </a:p>
      </dgm:t>
    </dgm:pt>
    <dgm:pt modelId="{1205FB73-AFBE-465C-B63C-D053E7E47C9E}" type="pres">
      <dgm:prSet presAssocID="{B35E356F-18AD-4303-85DB-863DDB1CBE27}" presName="gear2" presStyleLbl="node1" presStyleIdx="1" presStyleCnt="3">
        <dgm:presLayoutVars>
          <dgm:chMax val="1"/>
          <dgm:bulletEnabled val="1"/>
        </dgm:presLayoutVars>
      </dgm:prSet>
      <dgm:spPr/>
      <dgm:t>
        <a:bodyPr/>
        <a:lstStyle/>
        <a:p>
          <a:endParaRPr lang="zh-CN" altLang="en-US"/>
        </a:p>
      </dgm:t>
    </dgm:pt>
    <dgm:pt modelId="{8FA55AC3-EBB6-4820-999C-C12E3E3696E1}" type="pres">
      <dgm:prSet presAssocID="{B35E356F-18AD-4303-85DB-863DDB1CBE27}" presName="gear2srcNode" presStyleLbl="node1" presStyleIdx="1" presStyleCnt="3"/>
      <dgm:spPr/>
      <dgm:t>
        <a:bodyPr/>
        <a:lstStyle/>
        <a:p>
          <a:endParaRPr lang="zh-CN" altLang="en-US"/>
        </a:p>
      </dgm:t>
    </dgm:pt>
    <dgm:pt modelId="{D1B413E2-DB51-4B06-8AEC-0678B06C0FAB}" type="pres">
      <dgm:prSet presAssocID="{B35E356F-18AD-4303-85DB-863DDB1CBE27}" presName="gear2dstNode" presStyleLbl="node1" presStyleIdx="1" presStyleCnt="3"/>
      <dgm:spPr/>
      <dgm:t>
        <a:bodyPr/>
        <a:lstStyle/>
        <a:p>
          <a:endParaRPr lang="zh-CN" altLang="en-US"/>
        </a:p>
      </dgm:t>
    </dgm:pt>
    <dgm:pt modelId="{884E9611-21C4-4732-8E9A-727EF81B93BB}" type="pres">
      <dgm:prSet presAssocID="{753EBC18-90D2-4FBD-8803-B736440678B7}" presName="gear3" presStyleLbl="node1" presStyleIdx="2" presStyleCnt="3"/>
      <dgm:spPr/>
      <dgm:t>
        <a:bodyPr/>
        <a:lstStyle/>
        <a:p>
          <a:endParaRPr lang="zh-CN" altLang="en-US"/>
        </a:p>
      </dgm:t>
    </dgm:pt>
    <dgm:pt modelId="{9D68DF4C-D6D6-485E-8BD0-416DF19EC31F}" type="pres">
      <dgm:prSet presAssocID="{753EBC18-90D2-4FBD-8803-B736440678B7}" presName="gear3tx" presStyleLbl="node1" presStyleIdx="2" presStyleCnt="3">
        <dgm:presLayoutVars>
          <dgm:chMax val="1"/>
          <dgm:bulletEnabled val="1"/>
        </dgm:presLayoutVars>
      </dgm:prSet>
      <dgm:spPr/>
      <dgm:t>
        <a:bodyPr/>
        <a:lstStyle/>
        <a:p>
          <a:endParaRPr lang="zh-CN" altLang="en-US"/>
        </a:p>
      </dgm:t>
    </dgm:pt>
    <dgm:pt modelId="{526D43FB-846F-47B1-AD92-652C544F47A4}" type="pres">
      <dgm:prSet presAssocID="{753EBC18-90D2-4FBD-8803-B736440678B7}" presName="gear3srcNode" presStyleLbl="node1" presStyleIdx="2" presStyleCnt="3"/>
      <dgm:spPr/>
      <dgm:t>
        <a:bodyPr/>
        <a:lstStyle/>
        <a:p>
          <a:endParaRPr lang="zh-CN" altLang="en-US"/>
        </a:p>
      </dgm:t>
    </dgm:pt>
    <dgm:pt modelId="{3A6BF1C9-3652-41F0-86DF-360B18202E23}" type="pres">
      <dgm:prSet presAssocID="{753EBC18-90D2-4FBD-8803-B736440678B7}" presName="gear3dstNode" presStyleLbl="node1" presStyleIdx="2" presStyleCnt="3"/>
      <dgm:spPr/>
      <dgm:t>
        <a:bodyPr/>
        <a:lstStyle/>
        <a:p>
          <a:endParaRPr lang="zh-CN" altLang="en-US"/>
        </a:p>
      </dgm:t>
    </dgm:pt>
    <dgm:pt modelId="{666078A4-B5D8-402C-86EF-3AF8C8098DDB}" type="pres">
      <dgm:prSet presAssocID="{3DE725DC-D170-4461-8CBB-124C15B5549A}" presName="connector1" presStyleLbl="sibTrans2D1" presStyleIdx="0" presStyleCnt="3"/>
      <dgm:spPr/>
      <dgm:t>
        <a:bodyPr/>
        <a:lstStyle/>
        <a:p>
          <a:endParaRPr lang="zh-CN" altLang="en-US"/>
        </a:p>
      </dgm:t>
    </dgm:pt>
    <dgm:pt modelId="{84E9C70C-43A4-411F-81A2-04645915298F}" type="pres">
      <dgm:prSet presAssocID="{B8FCC855-66F8-493F-B2A0-B6452B8C0BFC}" presName="connector2" presStyleLbl="sibTrans2D1" presStyleIdx="1" presStyleCnt="3"/>
      <dgm:spPr/>
      <dgm:t>
        <a:bodyPr/>
        <a:lstStyle/>
        <a:p>
          <a:endParaRPr lang="zh-CN" altLang="en-US"/>
        </a:p>
      </dgm:t>
    </dgm:pt>
    <dgm:pt modelId="{25476C18-A199-4222-92D8-53112F3762F9}" type="pres">
      <dgm:prSet presAssocID="{06564B86-D5C4-4335-B47A-C2570AB380BE}" presName="connector3" presStyleLbl="sibTrans2D1" presStyleIdx="2" presStyleCnt="3"/>
      <dgm:spPr/>
      <dgm:t>
        <a:bodyPr/>
        <a:lstStyle/>
        <a:p>
          <a:endParaRPr lang="zh-CN" altLang="en-US"/>
        </a:p>
      </dgm:t>
    </dgm:pt>
  </dgm:ptLst>
  <dgm:cxnLst>
    <dgm:cxn modelId="{D295023C-5CF2-4583-A3DB-EAA9408220DB}" type="presOf" srcId="{F829448E-C148-4970-A8C3-468EC8AF3626}" destId="{A2B70D84-7E8F-4665-AD79-C3FE2BF17E12}" srcOrd="0" destOrd="0" presId="urn:microsoft.com/office/officeart/2005/8/layout/gear1"/>
    <dgm:cxn modelId="{463DE789-29F4-4375-8904-A61D969AF222}" type="presOf" srcId="{B35E356F-18AD-4303-85DB-863DDB1CBE27}" destId="{8FA55AC3-EBB6-4820-999C-C12E3E3696E1}" srcOrd="1" destOrd="0" presId="urn:microsoft.com/office/officeart/2005/8/layout/gear1"/>
    <dgm:cxn modelId="{665E21FC-D980-4BE1-865E-302C177300B4}" type="presOf" srcId="{B35E356F-18AD-4303-85DB-863DDB1CBE27}" destId="{1205FB73-AFBE-465C-B63C-D053E7E47C9E}" srcOrd="0" destOrd="0" presId="urn:microsoft.com/office/officeart/2005/8/layout/gear1"/>
    <dgm:cxn modelId="{567F637E-01BC-497A-B4C6-3B12EF9D401F}" type="presOf" srcId="{06564B86-D5C4-4335-B47A-C2570AB380BE}" destId="{25476C18-A199-4222-92D8-53112F3762F9}" srcOrd="0" destOrd="0" presId="urn:microsoft.com/office/officeart/2005/8/layout/gear1"/>
    <dgm:cxn modelId="{39906AE6-48B1-4380-AC2D-1DD3E560E9A7}" type="presOf" srcId="{B35E356F-18AD-4303-85DB-863DDB1CBE27}" destId="{D1B413E2-DB51-4B06-8AEC-0678B06C0FAB}" srcOrd="2" destOrd="0" presId="urn:microsoft.com/office/officeart/2005/8/layout/gear1"/>
    <dgm:cxn modelId="{9CA84274-7411-4CA6-80AC-C5E791009702}" srcId="{F829448E-C148-4970-A8C3-468EC8AF3626}" destId="{B35E356F-18AD-4303-85DB-863DDB1CBE27}" srcOrd="1" destOrd="0" parTransId="{612510E6-6112-4F4E-A0A8-9DE920144A9E}" sibTransId="{B8FCC855-66F8-493F-B2A0-B6452B8C0BFC}"/>
    <dgm:cxn modelId="{783E5373-039C-4F35-A68F-7A8454D5C4A8}" type="presOf" srcId="{B8FCC855-66F8-493F-B2A0-B6452B8C0BFC}" destId="{84E9C70C-43A4-411F-81A2-04645915298F}" srcOrd="0" destOrd="0" presId="urn:microsoft.com/office/officeart/2005/8/layout/gear1"/>
    <dgm:cxn modelId="{62ED5FAB-D55C-416D-90B9-4F8369CDA389}" type="presOf" srcId="{E39A9A3E-B51D-412F-94AE-14F49F4BA120}" destId="{829D35CF-7441-4CB0-90C6-F0AB414EDD11}" srcOrd="1" destOrd="0" presId="urn:microsoft.com/office/officeart/2005/8/layout/gear1"/>
    <dgm:cxn modelId="{4CCE912F-8B4C-42D5-AEA2-A392AD48B2F1}" type="presOf" srcId="{753EBC18-90D2-4FBD-8803-B736440678B7}" destId="{526D43FB-846F-47B1-AD92-652C544F47A4}" srcOrd="2" destOrd="0" presId="urn:microsoft.com/office/officeart/2005/8/layout/gear1"/>
    <dgm:cxn modelId="{95C73C3E-51C2-4CB5-A3E5-729E898EEC3B}" type="presOf" srcId="{753EBC18-90D2-4FBD-8803-B736440678B7}" destId="{884E9611-21C4-4732-8E9A-727EF81B93BB}" srcOrd="0" destOrd="0" presId="urn:microsoft.com/office/officeart/2005/8/layout/gear1"/>
    <dgm:cxn modelId="{8178D5E3-1C0D-43BA-B5E8-05A6C50D9FEF}" type="presOf" srcId="{3DE725DC-D170-4461-8CBB-124C15B5549A}" destId="{666078A4-B5D8-402C-86EF-3AF8C8098DDB}" srcOrd="0" destOrd="0" presId="urn:microsoft.com/office/officeart/2005/8/layout/gear1"/>
    <dgm:cxn modelId="{445ED716-A447-4272-AB72-4035C0578FF7}" type="presOf" srcId="{E39A9A3E-B51D-412F-94AE-14F49F4BA120}" destId="{A3899E22-C36E-4B2E-A794-2EA46B28BD66}" srcOrd="0" destOrd="0" presId="urn:microsoft.com/office/officeart/2005/8/layout/gear1"/>
    <dgm:cxn modelId="{F0F49D7C-879B-4888-9EBC-E14AD3049FA9}" type="presOf" srcId="{753EBC18-90D2-4FBD-8803-B736440678B7}" destId="{9D68DF4C-D6D6-485E-8BD0-416DF19EC31F}" srcOrd="1" destOrd="0" presId="urn:microsoft.com/office/officeart/2005/8/layout/gear1"/>
    <dgm:cxn modelId="{1753DEC3-9B73-4EF0-83F4-B0160473BC41}" type="presOf" srcId="{E39A9A3E-B51D-412F-94AE-14F49F4BA120}" destId="{D4D460EF-658C-439F-853C-DC36673B59B0}" srcOrd="2" destOrd="0" presId="urn:microsoft.com/office/officeart/2005/8/layout/gear1"/>
    <dgm:cxn modelId="{729D364F-54D1-49D9-8860-4BA37F3098D2}" srcId="{F829448E-C148-4970-A8C3-468EC8AF3626}" destId="{753EBC18-90D2-4FBD-8803-B736440678B7}" srcOrd="2" destOrd="0" parTransId="{F7DE53F9-05DE-4A4D-8196-B80750B0CEF3}" sibTransId="{06564B86-D5C4-4335-B47A-C2570AB380BE}"/>
    <dgm:cxn modelId="{88BDC371-D5CB-4675-84EE-8ACC5FD439FB}" type="presOf" srcId="{753EBC18-90D2-4FBD-8803-B736440678B7}" destId="{3A6BF1C9-3652-41F0-86DF-360B18202E23}" srcOrd="3" destOrd="0" presId="urn:microsoft.com/office/officeart/2005/8/layout/gear1"/>
    <dgm:cxn modelId="{56464DAA-7CD7-417E-99FF-2CC79E41617A}" srcId="{F829448E-C148-4970-A8C3-468EC8AF3626}" destId="{E39A9A3E-B51D-412F-94AE-14F49F4BA120}" srcOrd="0" destOrd="0" parTransId="{0F9FA6FE-BDC4-4FC7-B524-7242761A3544}" sibTransId="{3DE725DC-D170-4461-8CBB-124C15B5549A}"/>
    <dgm:cxn modelId="{1B47A8F8-0D89-4466-8DF7-A8532B86FE99}" type="presParOf" srcId="{A2B70D84-7E8F-4665-AD79-C3FE2BF17E12}" destId="{A3899E22-C36E-4B2E-A794-2EA46B28BD66}" srcOrd="0" destOrd="0" presId="urn:microsoft.com/office/officeart/2005/8/layout/gear1"/>
    <dgm:cxn modelId="{161A7E56-58AB-4BFA-A9E7-7289E3359423}" type="presParOf" srcId="{A2B70D84-7E8F-4665-AD79-C3FE2BF17E12}" destId="{829D35CF-7441-4CB0-90C6-F0AB414EDD11}" srcOrd="1" destOrd="0" presId="urn:microsoft.com/office/officeart/2005/8/layout/gear1"/>
    <dgm:cxn modelId="{B10E8954-9895-4602-9405-3F0ACF24F9AD}" type="presParOf" srcId="{A2B70D84-7E8F-4665-AD79-C3FE2BF17E12}" destId="{D4D460EF-658C-439F-853C-DC36673B59B0}" srcOrd="2" destOrd="0" presId="urn:microsoft.com/office/officeart/2005/8/layout/gear1"/>
    <dgm:cxn modelId="{0AAFD855-869B-4879-B8DA-511BFAB8051D}" type="presParOf" srcId="{A2B70D84-7E8F-4665-AD79-C3FE2BF17E12}" destId="{1205FB73-AFBE-465C-B63C-D053E7E47C9E}" srcOrd="3" destOrd="0" presId="urn:microsoft.com/office/officeart/2005/8/layout/gear1"/>
    <dgm:cxn modelId="{FEF1F380-DB6F-47CF-A460-8739750D260D}" type="presParOf" srcId="{A2B70D84-7E8F-4665-AD79-C3FE2BF17E12}" destId="{8FA55AC3-EBB6-4820-999C-C12E3E3696E1}" srcOrd="4" destOrd="0" presId="urn:microsoft.com/office/officeart/2005/8/layout/gear1"/>
    <dgm:cxn modelId="{32287330-C670-429B-AD3F-3A18AD2AB2EF}" type="presParOf" srcId="{A2B70D84-7E8F-4665-AD79-C3FE2BF17E12}" destId="{D1B413E2-DB51-4B06-8AEC-0678B06C0FAB}" srcOrd="5" destOrd="0" presId="urn:microsoft.com/office/officeart/2005/8/layout/gear1"/>
    <dgm:cxn modelId="{B1EB17B7-0E28-4A87-AC11-3AEA610D70F1}" type="presParOf" srcId="{A2B70D84-7E8F-4665-AD79-C3FE2BF17E12}" destId="{884E9611-21C4-4732-8E9A-727EF81B93BB}" srcOrd="6" destOrd="0" presId="urn:microsoft.com/office/officeart/2005/8/layout/gear1"/>
    <dgm:cxn modelId="{A018BCDE-EDC5-4A58-9F10-966B690A8EBE}" type="presParOf" srcId="{A2B70D84-7E8F-4665-AD79-C3FE2BF17E12}" destId="{9D68DF4C-D6D6-485E-8BD0-416DF19EC31F}" srcOrd="7" destOrd="0" presId="urn:microsoft.com/office/officeart/2005/8/layout/gear1"/>
    <dgm:cxn modelId="{AEBF4FFB-339C-41AF-9FCA-9BD784858EA7}" type="presParOf" srcId="{A2B70D84-7E8F-4665-AD79-C3FE2BF17E12}" destId="{526D43FB-846F-47B1-AD92-652C544F47A4}" srcOrd="8" destOrd="0" presId="urn:microsoft.com/office/officeart/2005/8/layout/gear1"/>
    <dgm:cxn modelId="{D29812E4-72F2-4A45-B6A9-2D40CE69EB5D}" type="presParOf" srcId="{A2B70D84-7E8F-4665-AD79-C3FE2BF17E12}" destId="{3A6BF1C9-3652-41F0-86DF-360B18202E23}" srcOrd="9" destOrd="0" presId="urn:microsoft.com/office/officeart/2005/8/layout/gear1"/>
    <dgm:cxn modelId="{4E92C34C-2E65-439E-A3C0-EA0C52D7BA78}" type="presParOf" srcId="{A2B70D84-7E8F-4665-AD79-C3FE2BF17E12}" destId="{666078A4-B5D8-402C-86EF-3AF8C8098DDB}" srcOrd="10" destOrd="0" presId="urn:microsoft.com/office/officeart/2005/8/layout/gear1"/>
    <dgm:cxn modelId="{EAD99E02-A9DA-41C7-AFC3-A6A39742F4F9}" type="presParOf" srcId="{A2B70D84-7E8F-4665-AD79-C3FE2BF17E12}" destId="{84E9C70C-43A4-411F-81A2-04645915298F}" srcOrd="11" destOrd="0" presId="urn:microsoft.com/office/officeart/2005/8/layout/gear1"/>
    <dgm:cxn modelId="{0E9E63C1-31A5-4A39-9CA8-E8425D1FCFF0}" type="presParOf" srcId="{A2B70D84-7E8F-4665-AD79-C3FE2BF17E12}" destId="{25476C18-A199-4222-92D8-53112F3762F9}"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3BEA3E-D653-2C42-A9B9-520AD4E0C2F2}" type="doc">
      <dgm:prSet loTypeId="urn:microsoft.com/office/officeart/2005/8/layout/chevron1" loCatId="" qsTypeId="urn:microsoft.com/office/officeart/2005/8/quickstyle/simple4" qsCatId="simple" csTypeId="urn:microsoft.com/office/officeart/2005/8/colors/colorful1" csCatId="colorful" phldr="1"/>
      <dgm:spPr/>
    </dgm:pt>
    <dgm:pt modelId="{AA62AB6B-4179-EC4F-B954-5E8BA6CE0578}">
      <dgm:prSet phldrT="[文本]"/>
      <dgm:spPr/>
      <dgm:t>
        <a:bodyPr/>
        <a:lstStyle/>
        <a:p>
          <a:r>
            <a:rPr lang="zh-CN" altLang="en-US" dirty="0" smtClean="0">
              <a:latin typeface="微软雅黑"/>
              <a:ea typeface="微软雅黑"/>
              <a:cs typeface="微软雅黑"/>
            </a:rPr>
            <a:t>产品</a:t>
          </a:r>
          <a:endParaRPr lang="zh-CN" altLang="en-US" dirty="0">
            <a:latin typeface="微软雅黑"/>
            <a:ea typeface="微软雅黑"/>
            <a:cs typeface="微软雅黑"/>
          </a:endParaRPr>
        </a:p>
      </dgm:t>
    </dgm:pt>
    <dgm:pt modelId="{98B22E8A-EC5E-014C-A2AD-6AD866E9357F}" type="parTrans" cxnId="{012E0630-BD1F-6545-A288-0AA1F2B0EADB}">
      <dgm:prSet/>
      <dgm:spPr/>
      <dgm:t>
        <a:bodyPr/>
        <a:lstStyle/>
        <a:p>
          <a:endParaRPr lang="zh-CN" altLang="en-US">
            <a:latin typeface="微软雅黑"/>
            <a:ea typeface="微软雅黑"/>
            <a:cs typeface="微软雅黑"/>
          </a:endParaRPr>
        </a:p>
      </dgm:t>
    </dgm:pt>
    <dgm:pt modelId="{B941DD5B-8F2C-0D43-A12F-94E96858E9C4}" type="sibTrans" cxnId="{012E0630-BD1F-6545-A288-0AA1F2B0EADB}">
      <dgm:prSet/>
      <dgm:spPr/>
      <dgm:t>
        <a:bodyPr/>
        <a:lstStyle/>
        <a:p>
          <a:endParaRPr lang="zh-CN" altLang="en-US">
            <a:latin typeface="微软雅黑"/>
            <a:ea typeface="微软雅黑"/>
            <a:cs typeface="微软雅黑"/>
          </a:endParaRPr>
        </a:p>
      </dgm:t>
    </dgm:pt>
    <dgm:pt modelId="{F6693083-9544-BD45-8F4B-19ED09A3E2C8}">
      <dgm:prSet phldrT="[文本]"/>
      <dgm:spPr/>
      <dgm:t>
        <a:bodyPr/>
        <a:lstStyle/>
        <a:p>
          <a:r>
            <a:rPr lang="zh-CN" altLang="en-US" dirty="0" smtClean="0">
              <a:latin typeface="微软雅黑"/>
              <a:ea typeface="微软雅黑"/>
              <a:cs typeface="微软雅黑"/>
            </a:rPr>
            <a:t>运营</a:t>
          </a:r>
        </a:p>
      </dgm:t>
    </dgm:pt>
    <dgm:pt modelId="{9C883C84-D7CF-A346-BB00-1367FE0D5649}" type="parTrans" cxnId="{61CEC0AC-C664-BA41-83B6-1B18824CE818}">
      <dgm:prSet/>
      <dgm:spPr/>
      <dgm:t>
        <a:bodyPr/>
        <a:lstStyle/>
        <a:p>
          <a:endParaRPr lang="zh-CN" altLang="en-US">
            <a:latin typeface="微软雅黑"/>
            <a:ea typeface="微软雅黑"/>
            <a:cs typeface="微软雅黑"/>
          </a:endParaRPr>
        </a:p>
      </dgm:t>
    </dgm:pt>
    <dgm:pt modelId="{0BA74EB5-4FD4-734D-8AEB-23701DB9C78E}" type="sibTrans" cxnId="{61CEC0AC-C664-BA41-83B6-1B18824CE818}">
      <dgm:prSet/>
      <dgm:spPr/>
      <dgm:t>
        <a:bodyPr/>
        <a:lstStyle/>
        <a:p>
          <a:endParaRPr lang="zh-CN" altLang="en-US">
            <a:latin typeface="微软雅黑"/>
            <a:ea typeface="微软雅黑"/>
            <a:cs typeface="微软雅黑"/>
          </a:endParaRPr>
        </a:p>
      </dgm:t>
    </dgm:pt>
    <dgm:pt modelId="{BAA1B1FA-4172-0144-8F6C-F201A84C37AF}">
      <dgm:prSet phldrT="[文本]"/>
      <dgm:spPr/>
      <dgm:t>
        <a:bodyPr/>
        <a:lstStyle/>
        <a:p>
          <a:r>
            <a:rPr lang="zh-CN" altLang="en-US" dirty="0" smtClean="0">
              <a:latin typeface="微软雅黑"/>
              <a:ea typeface="微软雅黑"/>
              <a:cs typeface="微软雅黑"/>
            </a:rPr>
            <a:t>服务</a:t>
          </a:r>
          <a:endParaRPr lang="zh-CN" altLang="en-US" dirty="0">
            <a:latin typeface="微软雅黑"/>
            <a:ea typeface="微软雅黑"/>
            <a:cs typeface="微软雅黑"/>
          </a:endParaRPr>
        </a:p>
      </dgm:t>
    </dgm:pt>
    <dgm:pt modelId="{014676CB-A3A9-B04D-B37D-BF42A8EBFF15}" type="parTrans" cxnId="{40B131DB-4FC8-534F-92AE-862D5CE7B62C}">
      <dgm:prSet/>
      <dgm:spPr/>
      <dgm:t>
        <a:bodyPr/>
        <a:lstStyle/>
        <a:p>
          <a:endParaRPr lang="zh-CN" altLang="en-US">
            <a:latin typeface="微软雅黑"/>
            <a:ea typeface="微软雅黑"/>
            <a:cs typeface="微软雅黑"/>
          </a:endParaRPr>
        </a:p>
      </dgm:t>
    </dgm:pt>
    <dgm:pt modelId="{7E090164-DAD2-374A-B8F0-43CCCE8C53B4}" type="sibTrans" cxnId="{40B131DB-4FC8-534F-92AE-862D5CE7B62C}">
      <dgm:prSet/>
      <dgm:spPr/>
      <dgm:t>
        <a:bodyPr/>
        <a:lstStyle/>
        <a:p>
          <a:endParaRPr lang="zh-CN" altLang="en-US">
            <a:latin typeface="微软雅黑"/>
            <a:ea typeface="微软雅黑"/>
            <a:cs typeface="微软雅黑"/>
          </a:endParaRPr>
        </a:p>
      </dgm:t>
    </dgm:pt>
    <dgm:pt modelId="{0B3AA81F-79C1-D945-9653-9CBFD583A1F1}" type="pres">
      <dgm:prSet presAssocID="{A13BEA3E-D653-2C42-A9B9-520AD4E0C2F2}" presName="Name0" presStyleCnt="0">
        <dgm:presLayoutVars>
          <dgm:dir/>
          <dgm:animLvl val="lvl"/>
          <dgm:resizeHandles val="exact"/>
        </dgm:presLayoutVars>
      </dgm:prSet>
      <dgm:spPr/>
    </dgm:pt>
    <dgm:pt modelId="{7FA0EB90-D480-0540-9EEC-F96426E9C2A2}" type="pres">
      <dgm:prSet presAssocID="{AA62AB6B-4179-EC4F-B954-5E8BA6CE0578}" presName="parTxOnly" presStyleLbl="node1" presStyleIdx="0" presStyleCnt="3">
        <dgm:presLayoutVars>
          <dgm:chMax val="0"/>
          <dgm:chPref val="0"/>
          <dgm:bulletEnabled val="1"/>
        </dgm:presLayoutVars>
      </dgm:prSet>
      <dgm:spPr/>
      <dgm:t>
        <a:bodyPr/>
        <a:lstStyle/>
        <a:p>
          <a:endParaRPr lang="zh-CN" altLang="en-US"/>
        </a:p>
      </dgm:t>
    </dgm:pt>
    <dgm:pt modelId="{DB6766D1-BC4D-BB49-A37B-7606F621293E}" type="pres">
      <dgm:prSet presAssocID="{B941DD5B-8F2C-0D43-A12F-94E96858E9C4}" presName="parTxOnlySpace" presStyleCnt="0"/>
      <dgm:spPr/>
    </dgm:pt>
    <dgm:pt modelId="{24038672-7FF5-604B-9FD0-C2B3008C455F}" type="pres">
      <dgm:prSet presAssocID="{F6693083-9544-BD45-8F4B-19ED09A3E2C8}" presName="parTxOnly" presStyleLbl="node1" presStyleIdx="1" presStyleCnt="3">
        <dgm:presLayoutVars>
          <dgm:chMax val="0"/>
          <dgm:chPref val="0"/>
          <dgm:bulletEnabled val="1"/>
        </dgm:presLayoutVars>
      </dgm:prSet>
      <dgm:spPr/>
      <dgm:t>
        <a:bodyPr/>
        <a:lstStyle/>
        <a:p>
          <a:endParaRPr lang="zh-CN" altLang="en-US"/>
        </a:p>
      </dgm:t>
    </dgm:pt>
    <dgm:pt modelId="{524C74F6-C366-794B-AB94-E03ABA8D5345}" type="pres">
      <dgm:prSet presAssocID="{0BA74EB5-4FD4-734D-8AEB-23701DB9C78E}" presName="parTxOnlySpace" presStyleCnt="0"/>
      <dgm:spPr/>
    </dgm:pt>
    <dgm:pt modelId="{F3133246-7518-7148-87DE-93F0A6821F27}" type="pres">
      <dgm:prSet presAssocID="{BAA1B1FA-4172-0144-8F6C-F201A84C37AF}" presName="parTxOnly" presStyleLbl="node1" presStyleIdx="2" presStyleCnt="3">
        <dgm:presLayoutVars>
          <dgm:chMax val="0"/>
          <dgm:chPref val="0"/>
          <dgm:bulletEnabled val="1"/>
        </dgm:presLayoutVars>
      </dgm:prSet>
      <dgm:spPr/>
      <dgm:t>
        <a:bodyPr/>
        <a:lstStyle/>
        <a:p>
          <a:endParaRPr lang="zh-CN" altLang="en-US"/>
        </a:p>
      </dgm:t>
    </dgm:pt>
  </dgm:ptLst>
  <dgm:cxnLst>
    <dgm:cxn modelId="{36CB030A-B1C5-AD44-902D-32359F02E8EE}" type="presOf" srcId="{A13BEA3E-D653-2C42-A9B9-520AD4E0C2F2}" destId="{0B3AA81F-79C1-D945-9653-9CBFD583A1F1}" srcOrd="0" destOrd="0" presId="urn:microsoft.com/office/officeart/2005/8/layout/chevron1"/>
    <dgm:cxn modelId="{61CEC0AC-C664-BA41-83B6-1B18824CE818}" srcId="{A13BEA3E-D653-2C42-A9B9-520AD4E0C2F2}" destId="{F6693083-9544-BD45-8F4B-19ED09A3E2C8}" srcOrd="1" destOrd="0" parTransId="{9C883C84-D7CF-A346-BB00-1367FE0D5649}" sibTransId="{0BA74EB5-4FD4-734D-8AEB-23701DB9C78E}"/>
    <dgm:cxn modelId="{D78CDEC3-2332-A046-9BA7-EC60B4C6868B}" type="presOf" srcId="{F6693083-9544-BD45-8F4B-19ED09A3E2C8}" destId="{24038672-7FF5-604B-9FD0-C2B3008C455F}" srcOrd="0" destOrd="0" presId="urn:microsoft.com/office/officeart/2005/8/layout/chevron1"/>
    <dgm:cxn modelId="{708BE091-4261-8944-B711-D9F0C523CCF9}" type="presOf" srcId="{BAA1B1FA-4172-0144-8F6C-F201A84C37AF}" destId="{F3133246-7518-7148-87DE-93F0A6821F27}" srcOrd="0" destOrd="0" presId="urn:microsoft.com/office/officeart/2005/8/layout/chevron1"/>
    <dgm:cxn modelId="{A810B96C-475F-1B49-8CBE-45C8C4601926}" type="presOf" srcId="{AA62AB6B-4179-EC4F-B954-5E8BA6CE0578}" destId="{7FA0EB90-D480-0540-9EEC-F96426E9C2A2}" srcOrd="0" destOrd="0" presId="urn:microsoft.com/office/officeart/2005/8/layout/chevron1"/>
    <dgm:cxn modelId="{40B131DB-4FC8-534F-92AE-862D5CE7B62C}" srcId="{A13BEA3E-D653-2C42-A9B9-520AD4E0C2F2}" destId="{BAA1B1FA-4172-0144-8F6C-F201A84C37AF}" srcOrd="2" destOrd="0" parTransId="{014676CB-A3A9-B04D-B37D-BF42A8EBFF15}" sibTransId="{7E090164-DAD2-374A-B8F0-43CCCE8C53B4}"/>
    <dgm:cxn modelId="{012E0630-BD1F-6545-A288-0AA1F2B0EADB}" srcId="{A13BEA3E-D653-2C42-A9B9-520AD4E0C2F2}" destId="{AA62AB6B-4179-EC4F-B954-5E8BA6CE0578}" srcOrd="0" destOrd="0" parTransId="{98B22E8A-EC5E-014C-A2AD-6AD866E9357F}" sibTransId="{B941DD5B-8F2C-0D43-A12F-94E96858E9C4}"/>
    <dgm:cxn modelId="{930911CC-133D-2D41-8786-EC87F9EDD291}" type="presParOf" srcId="{0B3AA81F-79C1-D945-9653-9CBFD583A1F1}" destId="{7FA0EB90-D480-0540-9EEC-F96426E9C2A2}" srcOrd="0" destOrd="0" presId="urn:microsoft.com/office/officeart/2005/8/layout/chevron1"/>
    <dgm:cxn modelId="{A710D219-458C-7140-9E78-F16A83EF743C}" type="presParOf" srcId="{0B3AA81F-79C1-D945-9653-9CBFD583A1F1}" destId="{DB6766D1-BC4D-BB49-A37B-7606F621293E}" srcOrd="1" destOrd="0" presId="urn:microsoft.com/office/officeart/2005/8/layout/chevron1"/>
    <dgm:cxn modelId="{917CF102-0A76-9144-A294-81E7F7E0ECD3}" type="presParOf" srcId="{0B3AA81F-79C1-D945-9653-9CBFD583A1F1}" destId="{24038672-7FF5-604B-9FD0-C2B3008C455F}" srcOrd="2" destOrd="0" presId="urn:microsoft.com/office/officeart/2005/8/layout/chevron1"/>
    <dgm:cxn modelId="{45147012-A20A-3747-AE2E-8E98260C1BCE}" type="presParOf" srcId="{0B3AA81F-79C1-D945-9653-9CBFD583A1F1}" destId="{524C74F6-C366-794B-AB94-E03ABA8D5345}" srcOrd="3" destOrd="0" presId="urn:microsoft.com/office/officeart/2005/8/layout/chevron1"/>
    <dgm:cxn modelId="{A15CFD17-6F08-174B-8B3C-BE5EF4202649}" type="presParOf" srcId="{0B3AA81F-79C1-D945-9653-9CBFD583A1F1}" destId="{F3133246-7518-7148-87DE-93F0A6821F27}"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25714C-FCE1-ED45-A163-C3824812D8C6}" type="doc">
      <dgm:prSet loTypeId="urn:microsoft.com/office/officeart/2005/8/layout/chevron2" loCatId="" qsTypeId="urn:microsoft.com/office/officeart/2005/8/quickstyle/simple4" qsCatId="simple" csTypeId="urn:microsoft.com/office/officeart/2005/8/colors/colorful4" csCatId="colorful" phldr="1"/>
      <dgm:spPr/>
      <dgm:t>
        <a:bodyPr/>
        <a:lstStyle/>
        <a:p>
          <a:endParaRPr lang="zh-CN" altLang="en-US"/>
        </a:p>
      </dgm:t>
    </dgm:pt>
    <dgm:pt modelId="{1A734F9D-D57D-4146-BEF7-DA5C940F8CF4}">
      <dgm:prSet phldrT="[文本]" custT="1"/>
      <dgm:spPr/>
      <dgm:t>
        <a:bodyPr/>
        <a:lstStyle/>
        <a:p>
          <a:pPr>
            <a:lnSpc>
              <a:spcPct val="60000"/>
            </a:lnSpc>
          </a:pPr>
          <a:r>
            <a:rPr lang="zh-CN" altLang="en-US" sz="1600" dirty="0" smtClean="0">
              <a:solidFill>
                <a:schemeClr val="bg1"/>
              </a:solidFill>
              <a:latin typeface="微软雅黑"/>
              <a:ea typeface="微软雅黑"/>
              <a:cs typeface="微软雅黑"/>
            </a:rPr>
            <a:t>跨平台 </a:t>
          </a:r>
          <a:endParaRPr lang="zh-CN" altLang="en-US" sz="1600" dirty="0">
            <a:solidFill>
              <a:schemeClr val="bg1"/>
            </a:solidFill>
            <a:latin typeface="微软雅黑"/>
            <a:ea typeface="微软雅黑"/>
            <a:cs typeface="微软雅黑"/>
          </a:endParaRPr>
        </a:p>
      </dgm:t>
    </dgm:pt>
    <dgm:pt modelId="{347FB94E-4504-AC47-8AFC-8BA3CE0813F3}" type="parTrans" cxnId="{D1934DB1-AE7E-7546-AD7B-CB658F4DDB52}">
      <dgm:prSet/>
      <dgm:spPr/>
      <dgm:t>
        <a:bodyPr/>
        <a:lstStyle/>
        <a:p>
          <a:endParaRPr lang="zh-CN" altLang="en-US" sz="1400">
            <a:solidFill>
              <a:srgbClr val="7F7F7F"/>
            </a:solidFill>
            <a:latin typeface="微软雅黑"/>
            <a:ea typeface="微软雅黑"/>
            <a:cs typeface="微软雅黑"/>
          </a:endParaRPr>
        </a:p>
      </dgm:t>
    </dgm:pt>
    <dgm:pt modelId="{FD46BBA7-44F5-CB41-B7C5-CF5D100BF9FC}" type="sibTrans" cxnId="{D1934DB1-AE7E-7546-AD7B-CB658F4DDB52}">
      <dgm:prSet/>
      <dgm:spPr/>
      <dgm:t>
        <a:bodyPr/>
        <a:lstStyle/>
        <a:p>
          <a:endParaRPr lang="zh-CN" altLang="en-US" sz="1400">
            <a:solidFill>
              <a:srgbClr val="7F7F7F"/>
            </a:solidFill>
            <a:latin typeface="微软雅黑"/>
            <a:ea typeface="微软雅黑"/>
            <a:cs typeface="微软雅黑"/>
          </a:endParaRPr>
        </a:p>
      </dgm:t>
    </dgm:pt>
    <dgm:pt modelId="{04E31CD7-5FC5-6740-ADFF-FCB4B6272B70}">
      <dgm:prSet phldrT="[文本]" custT="1"/>
      <dgm:spPr/>
      <dgm:t>
        <a:bodyPr/>
        <a:lstStyle/>
        <a:p>
          <a:pPr>
            <a:lnSpc>
              <a:spcPct val="120000"/>
            </a:lnSpc>
          </a:pPr>
          <a:r>
            <a:rPr lang="zh-CN" altLang="en-US" sz="1400" dirty="0" smtClean="0">
              <a:solidFill>
                <a:srgbClr val="7F7F7F"/>
              </a:solidFill>
              <a:latin typeface="微软雅黑"/>
              <a:ea typeface="微软雅黑"/>
              <a:cs typeface="微软雅黑"/>
            </a:rPr>
            <a:t>多套代码、不同技术工种、业务逻辑同步，这是折磨人的过程。跨平台技术在早期大多因为性能问题夭折，但中后期硬件能力增强后又会占据主流，因为跨平台确实是刚需。</a:t>
          </a:r>
          <a:endParaRPr lang="zh-CN" altLang="en-US" sz="1400" dirty="0">
            <a:solidFill>
              <a:srgbClr val="7F7F7F"/>
            </a:solidFill>
            <a:latin typeface="微软雅黑"/>
            <a:ea typeface="微软雅黑"/>
            <a:cs typeface="微软雅黑"/>
          </a:endParaRPr>
        </a:p>
      </dgm:t>
    </dgm:pt>
    <dgm:pt modelId="{CBACD0BE-F94B-9C45-A990-141309802012}" type="parTrans" cxnId="{E390AB4B-EFB5-254F-AE4F-59FFA114A53B}">
      <dgm:prSet/>
      <dgm:spPr/>
      <dgm:t>
        <a:bodyPr/>
        <a:lstStyle/>
        <a:p>
          <a:endParaRPr lang="zh-CN" altLang="en-US" sz="1400">
            <a:solidFill>
              <a:srgbClr val="7F7F7F"/>
            </a:solidFill>
            <a:latin typeface="微软雅黑"/>
            <a:ea typeface="微软雅黑"/>
            <a:cs typeface="微软雅黑"/>
          </a:endParaRPr>
        </a:p>
      </dgm:t>
    </dgm:pt>
    <dgm:pt modelId="{C304921E-40C2-F54E-BF15-6E15B80A0A7E}" type="sibTrans" cxnId="{E390AB4B-EFB5-254F-AE4F-59FFA114A53B}">
      <dgm:prSet/>
      <dgm:spPr/>
      <dgm:t>
        <a:bodyPr/>
        <a:lstStyle/>
        <a:p>
          <a:endParaRPr lang="zh-CN" altLang="en-US" sz="1400">
            <a:solidFill>
              <a:srgbClr val="7F7F7F"/>
            </a:solidFill>
            <a:latin typeface="微软雅黑"/>
            <a:ea typeface="微软雅黑"/>
            <a:cs typeface="微软雅黑"/>
          </a:endParaRPr>
        </a:p>
      </dgm:t>
    </dgm:pt>
    <dgm:pt modelId="{CB03E0BB-0991-6C4A-93D7-1311CC197A58}">
      <dgm:prSet phldrT="[文本]" custT="1"/>
      <dgm:spPr/>
      <dgm:t>
        <a:bodyPr/>
        <a:lstStyle/>
        <a:p>
          <a:pPr>
            <a:lnSpc>
              <a:spcPct val="60000"/>
            </a:lnSpc>
          </a:pPr>
          <a:endParaRPr lang="zh-CN" altLang="en-US" sz="1600" dirty="0" smtClean="0">
            <a:solidFill>
              <a:srgbClr val="FFFFFF"/>
            </a:solidFill>
            <a:latin typeface="微软雅黑"/>
            <a:ea typeface="微软雅黑"/>
            <a:cs typeface="微软雅黑"/>
          </a:endParaRPr>
        </a:p>
        <a:p>
          <a:pPr>
            <a:lnSpc>
              <a:spcPct val="60000"/>
            </a:lnSpc>
          </a:pPr>
          <a:r>
            <a:rPr lang="zh-CN" altLang="en-US" sz="1600" dirty="0" smtClean="0">
              <a:solidFill>
                <a:srgbClr val="FFFFFF"/>
              </a:solidFill>
              <a:latin typeface="微软雅黑"/>
              <a:ea typeface="微软雅黑"/>
              <a:cs typeface="微软雅黑"/>
            </a:rPr>
            <a:t>快速</a:t>
          </a:r>
        </a:p>
        <a:p>
          <a:pPr>
            <a:lnSpc>
              <a:spcPct val="60000"/>
            </a:lnSpc>
          </a:pPr>
          <a:r>
            <a:rPr lang="zh-CN" altLang="en-US" sz="1600" dirty="0" smtClean="0">
              <a:solidFill>
                <a:srgbClr val="FFFFFF"/>
              </a:solidFill>
              <a:latin typeface="微软雅黑"/>
              <a:ea typeface="微软雅黑"/>
              <a:cs typeface="微软雅黑"/>
            </a:rPr>
            <a:t>迭代</a:t>
          </a:r>
          <a:endParaRPr lang="zh-CN" altLang="en-US" sz="1600" dirty="0">
            <a:solidFill>
              <a:srgbClr val="FFFFFF"/>
            </a:solidFill>
            <a:latin typeface="微软雅黑"/>
            <a:ea typeface="微软雅黑"/>
            <a:cs typeface="微软雅黑"/>
          </a:endParaRPr>
        </a:p>
      </dgm:t>
    </dgm:pt>
    <dgm:pt modelId="{3730366D-7D3A-0145-84E9-3D53107074D5}" type="parTrans" cxnId="{FC368F51-E38D-E24C-8D82-4C653D78267B}">
      <dgm:prSet/>
      <dgm:spPr/>
      <dgm:t>
        <a:bodyPr/>
        <a:lstStyle/>
        <a:p>
          <a:endParaRPr lang="zh-CN" altLang="en-US" sz="1400">
            <a:solidFill>
              <a:srgbClr val="7F7F7F"/>
            </a:solidFill>
            <a:latin typeface="微软雅黑"/>
            <a:ea typeface="微软雅黑"/>
            <a:cs typeface="微软雅黑"/>
          </a:endParaRPr>
        </a:p>
      </dgm:t>
    </dgm:pt>
    <dgm:pt modelId="{AB6DB7BC-A6D0-E34B-ABE3-D5DA84B75330}" type="sibTrans" cxnId="{FC368F51-E38D-E24C-8D82-4C653D78267B}">
      <dgm:prSet/>
      <dgm:spPr/>
      <dgm:t>
        <a:bodyPr/>
        <a:lstStyle/>
        <a:p>
          <a:endParaRPr lang="zh-CN" altLang="en-US" sz="1400">
            <a:solidFill>
              <a:srgbClr val="7F7F7F"/>
            </a:solidFill>
            <a:latin typeface="微软雅黑"/>
            <a:ea typeface="微软雅黑"/>
            <a:cs typeface="微软雅黑"/>
          </a:endParaRPr>
        </a:p>
      </dgm:t>
    </dgm:pt>
    <dgm:pt modelId="{4FE55FF9-E49E-4B43-8601-9298BBEDB7DE}">
      <dgm:prSet phldrT="[文本]" custT="1"/>
      <dgm:spPr/>
      <dgm:t>
        <a:bodyPr/>
        <a:lstStyle/>
        <a:p>
          <a:pPr>
            <a:lnSpc>
              <a:spcPct val="120000"/>
            </a:lnSpc>
          </a:pPr>
          <a:r>
            <a:rPr lang="zh-CN" altLang="en-US" sz="1400" dirty="0" smtClean="0">
              <a:solidFill>
                <a:srgbClr val="7F7F7F"/>
              </a:solidFill>
              <a:latin typeface="微软雅黑"/>
              <a:ea typeface="微软雅黑"/>
              <a:cs typeface="微软雅黑"/>
            </a:rPr>
            <a:t>谁对用户的需求满足的更快，试错成本更低，谁就拥有巨大优势。使用原生开发，从招聘、开发、上线各个环节的效率都慢一倍以上。参与的人越多，沟通效率往往拖慢不止一倍。</a:t>
          </a:r>
          <a:endParaRPr lang="zh-CN" altLang="en-US" sz="1400" dirty="0">
            <a:solidFill>
              <a:srgbClr val="7F7F7F"/>
            </a:solidFill>
            <a:latin typeface="微软雅黑"/>
            <a:ea typeface="微软雅黑"/>
            <a:cs typeface="微软雅黑"/>
          </a:endParaRPr>
        </a:p>
      </dgm:t>
    </dgm:pt>
    <dgm:pt modelId="{86723D2B-99B9-4C4D-8FA9-31D45B7530CE}" type="parTrans" cxnId="{3201EF4D-8EEA-BA45-A699-647E1A9FA7C2}">
      <dgm:prSet/>
      <dgm:spPr/>
      <dgm:t>
        <a:bodyPr/>
        <a:lstStyle/>
        <a:p>
          <a:endParaRPr lang="zh-CN" altLang="en-US" sz="1400">
            <a:solidFill>
              <a:srgbClr val="7F7F7F"/>
            </a:solidFill>
            <a:latin typeface="微软雅黑"/>
            <a:ea typeface="微软雅黑"/>
            <a:cs typeface="微软雅黑"/>
          </a:endParaRPr>
        </a:p>
      </dgm:t>
    </dgm:pt>
    <dgm:pt modelId="{B8E3C1CB-DE78-2348-9BAE-89BCC6ACC087}" type="sibTrans" cxnId="{3201EF4D-8EEA-BA45-A699-647E1A9FA7C2}">
      <dgm:prSet/>
      <dgm:spPr/>
      <dgm:t>
        <a:bodyPr/>
        <a:lstStyle/>
        <a:p>
          <a:endParaRPr lang="zh-CN" altLang="en-US" sz="1400">
            <a:solidFill>
              <a:srgbClr val="7F7F7F"/>
            </a:solidFill>
            <a:latin typeface="微软雅黑"/>
            <a:ea typeface="微软雅黑"/>
            <a:cs typeface="微软雅黑"/>
          </a:endParaRPr>
        </a:p>
      </dgm:t>
    </dgm:pt>
    <dgm:pt modelId="{F0C43188-FB08-E646-A527-7AE2A59EC164}">
      <dgm:prSet phldrT="[文本]" custT="1"/>
      <dgm:spPr/>
      <dgm:t>
        <a:bodyPr/>
        <a:lstStyle/>
        <a:p>
          <a:pPr>
            <a:lnSpc>
              <a:spcPct val="60000"/>
            </a:lnSpc>
          </a:pPr>
          <a:endParaRPr lang="zh-CN" altLang="en-US" sz="1600" dirty="0" smtClean="0">
            <a:solidFill>
              <a:srgbClr val="FFFFFF"/>
            </a:solidFill>
            <a:latin typeface="微软雅黑"/>
            <a:ea typeface="微软雅黑"/>
            <a:cs typeface="微软雅黑"/>
          </a:endParaRPr>
        </a:p>
        <a:p>
          <a:pPr>
            <a:lnSpc>
              <a:spcPct val="60000"/>
            </a:lnSpc>
          </a:pPr>
          <a:r>
            <a:rPr lang="zh-CN" altLang="en-US" sz="1600" dirty="0" smtClean="0">
              <a:solidFill>
                <a:srgbClr val="FFFFFF"/>
              </a:solidFill>
              <a:latin typeface="微软雅黑"/>
              <a:ea typeface="微软雅黑"/>
              <a:cs typeface="微软雅黑"/>
            </a:rPr>
            <a:t>减低</a:t>
          </a:r>
        </a:p>
        <a:p>
          <a:pPr>
            <a:lnSpc>
              <a:spcPct val="60000"/>
            </a:lnSpc>
          </a:pPr>
          <a:r>
            <a:rPr lang="zh-CN" altLang="en-US" sz="1600" dirty="0" smtClean="0">
              <a:solidFill>
                <a:srgbClr val="FFFFFF"/>
              </a:solidFill>
              <a:latin typeface="微软雅黑"/>
              <a:ea typeface="微软雅黑"/>
              <a:cs typeface="微软雅黑"/>
            </a:rPr>
            <a:t>成本 </a:t>
          </a:r>
        </a:p>
      </dgm:t>
    </dgm:pt>
    <dgm:pt modelId="{BC8D4FAF-6A70-224E-8AA5-F562FC76E0A4}" type="parTrans" cxnId="{B0886E2E-EF48-0A42-889A-2F69476F3D2A}">
      <dgm:prSet/>
      <dgm:spPr/>
      <dgm:t>
        <a:bodyPr/>
        <a:lstStyle/>
        <a:p>
          <a:endParaRPr lang="zh-CN" altLang="en-US" sz="1400">
            <a:solidFill>
              <a:srgbClr val="7F7F7F"/>
            </a:solidFill>
            <a:latin typeface="微软雅黑"/>
            <a:ea typeface="微软雅黑"/>
            <a:cs typeface="微软雅黑"/>
          </a:endParaRPr>
        </a:p>
      </dgm:t>
    </dgm:pt>
    <dgm:pt modelId="{157CAB8A-DFD0-1742-AA11-23AB7094D676}" type="sibTrans" cxnId="{B0886E2E-EF48-0A42-889A-2F69476F3D2A}">
      <dgm:prSet/>
      <dgm:spPr/>
      <dgm:t>
        <a:bodyPr/>
        <a:lstStyle/>
        <a:p>
          <a:endParaRPr lang="zh-CN" altLang="en-US" sz="1400">
            <a:solidFill>
              <a:srgbClr val="7F7F7F"/>
            </a:solidFill>
            <a:latin typeface="微软雅黑"/>
            <a:ea typeface="微软雅黑"/>
            <a:cs typeface="微软雅黑"/>
          </a:endParaRPr>
        </a:p>
      </dgm:t>
    </dgm:pt>
    <dgm:pt modelId="{20E13465-A6E5-5141-93A0-66038FE4EAAA}">
      <dgm:prSet phldrT="[文本]" custT="1"/>
      <dgm:spPr/>
      <dgm:t>
        <a:bodyPr/>
        <a:lstStyle/>
        <a:p>
          <a:pPr>
            <a:lnSpc>
              <a:spcPct val="120000"/>
            </a:lnSpc>
          </a:pPr>
          <a:r>
            <a:rPr lang="zh-CN" altLang="en-US" sz="1400" dirty="0" smtClean="0">
              <a:solidFill>
                <a:srgbClr val="7F7F7F"/>
              </a:solidFill>
              <a:latin typeface="微软雅黑"/>
              <a:ea typeface="微软雅黑"/>
              <a:cs typeface="微软雅黑"/>
            </a:rPr>
            <a:t>使用原生开发的</a:t>
          </a:r>
          <a:r>
            <a:rPr lang="en-US" altLang="zh-CN" sz="1400" dirty="0" smtClean="0">
              <a:solidFill>
                <a:srgbClr val="7F7F7F"/>
              </a:solidFill>
              <a:latin typeface="微软雅黑"/>
              <a:ea typeface="微软雅黑"/>
              <a:cs typeface="微软雅黑"/>
            </a:rPr>
            <a:t>App</a:t>
          </a:r>
          <a:r>
            <a:rPr lang="zh-CN" altLang="en-US" sz="1400" dirty="0" smtClean="0">
              <a:solidFill>
                <a:srgbClr val="7F7F7F"/>
              </a:solidFill>
              <a:latin typeface="微软雅黑"/>
              <a:ea typeface="微软雅黑"/>
              <a:cs typeface="微软雅黑"/>
            </a:rPr>
            <a:t>和竞争对手使用</a:t>
          </a:r>
          <a:r>
            <a:rPr lang="en-US" altLang="zh-CN" sz="1400" dirty="0" smtClean="0">
              <a:solidFill>
                <a:srgbClr val="7F7F7F"/>
              </a:solidFill>
              <a:latin typeface="微软雅黑"/>
              <a:ea typeface="微软雅黑"/>
              <a:cs typeface="微软雅黑"/>
            </a:rPr>
            <a:t>hybrid</a:t>
          </a:r>
          <a:r>
            <a:rPr lang="zh-CN" altLang="en-US" sz="1400" dirty="0" smtClean="0">
              <a:solidFill>
                <a:srgbClr val="7F7F7F"/>
              </a:solidFill>
              <a:latin typeface="微软雅黑"/>
              <a:ea typeface="微软雅黑"/>
              <a:cs typeface="微软雅黑"/>
            </a:rPr>
            <a:t>开发的</a:t>
          </a:r>
          <a:r>
            <a:rPr lang="en-US" altLang="zh-CN" sz="1400" dirty="0" smtClean="0">
              <a:solidFill>
                <a:srgbClr val="7F7F7F"/>
              </a:solidFill>
              <a:latin typeface="微软雅黑"/>
              <a:ea typeface="微软雅黑"/>
              <a:cs typeface="微软雅黑"/>
            </a:rPr>
            <a:t>App</a:t>
          </a:r>
          <a:r>
            <a:rPr lang="zh-CN" altLang="en-US" sz="1400" dirty="0" smtClean="0">
              <a:solidFill>
                <a:srgbClr val="7F7F7F"/>
              </a:solidFill>
              <a:latin typeface="微软雅黑"/>
              <a:ea typeface="微软雅黑"/>
              <a:cs typeface="微软雅黑"/>
            </a:rPr>
            <a:t>没什么区别，但你的开发成本高出一倍。</a:t>
          </a:r>
          <a:endParaRPr lang="zh-CN" altLang="en-US" sz="1400" dirty="0">
            <a:solidFill>
              <a:srgbClr val="7F7F7F"/>
            </a:solidFill>
            <a:latin typeface="微软雅黑"/>
            <a:ea typeface="微软雅黑"/>
            <a:cs typeface="微软雅黑"/>
          </a:endParaRPr>
        </a:p>
      </dgm:t>
    </dgm:pt>
    <dgm:pt modelId="{F962467D-81A4-F24F-AA66-74946B454549}" type="parTrans" cxnId="{FB820EB2-5F9E-D745-8258-027379AC417E}">
      <dgm:prSet/>
      <dgm:spPr/>
      <dgm:t>
        <a:bodyPr/>
        <a:lstStyle/>
        <a:p>
          <a:endParaRPr lang="zh-CN" altLang="en-US" sz="1400">
            <a:solidFill>
              <a:srgbClr val="7F7F7F"/>
            </a:solidFill>
            <a:latin typeface="微软雅黑"/>
            <a:ea typeface="微软雅黑"/>
            <a:cs typeface="微软雅黑"/>
          </a:endParaRPr>
        </a:p>
      </dgm:t>
    </dgm:pt>
    <dgm:pt modelId="{E68BA958-6661-F140-BF96-E5A3379861E4}" type="sibTrans" cxnId="{FB820EB2-5F9E-D745-8258-027379AC417E}">
      <dgm:prSet/>
      <dgm:spPr/>
      <dgm:t>
        <a:bodyPr/>
        <a:lstStyle/>
        <a:p>
          <a:endParaRPr lang="zh-CN" altLang="en-US" sz="1400">
            <a:solidFill>
              <a:srgbClr val="7F7F7F"/>
            </a:solidFill>
            <a:latin typeface="微软雅黑"/>
            <a:ea typeface="微软雅黑"/>
            <a:cs typeface="微软雅黑"/>
          </a:endParaRPr>
        </a:p>
      </dgm:t>
    </dgm:pt>
    <dgm:pt modelId="{27DDCB64-93A4-F847-BBB6-DF66420DF625}">
      <dgm:prSet phldrT="[文本]" custT="1"/>
      <dgm:spPr/>
      <dgm:t>
        <a:bodyPr/>
        <a:lstStyle/>
        <a:p>
          <a:pPr>
            <a:lnSpc>
              <a:spcPct val="60000"/>
            </a:lnSpc>
          </a:pPr>
          <a:endParaRPr lang="zh-CN" altLang="en-US" sz="1600" dirty="0" smtClean="0">
            <a:solidFill>
              <a:srgbClr val="FFFFFF"/>
            </a:solidFill>
            <a:latin typeface="微软雅黑"/>
            <a:ea typeface="微软雅黑"/>
            <a:cs typeface="微软雅黑"/>
          </a:endParaRPr>
        </a:p>
        <a:p>
          <a:pPr>
            <a:lnSpc>
              <a:spcPct val="60000"/>
            </a:lnSpc>
          </a:pPr>
          <a:r>
            <a:rPr lang="zh-CN" altLang="en-US" sz="1600" dirty="0" smtClean="0">
              <a:solidFill>
                <a:srgbClr val="FFFFFF"/>
              </a:solidFill>
              <a:latin typeface="微软雅黑"/>
              <a:ea typeface="微软雅黑"/>
              <a:cs typeface="微软雅黑"/>
            </a:rPr>
            <a:t>导流</a:t>
          </a:r>
        </a:p>
        <a:p>
          <a:pPr>
            <a:lnSpc>
              <a:spcPct val="60000"/>
            </a:lnSpc>
          </a:pPr>
          <a:r>
            <a:rPr lang="zh-CN" altLang="en-US" sz="1600" dirty="0" smtClean="0">
              <a:solidFill>
                <a:srgbClr val="FFFFFF"/>
              </a:solidFill>
              <a:latin typeface="微软雅黑"/>
              <a:ea typeface="微软雅黑"/>
              <a:cs typeface="微软雅黑"/>
            </a:rPr>
            <a:t>入口多</a:t>
          </a:r>
          <a:endParaRPr lang="zh-CN" altLang="en-US" sz="1600" dirty="0">
            <a:solidFill>
              <a:srgbClr val="FFFFFF"/>
            </a:solidFill>
            <a:latin typeface="微软雅黑"/>
            <a:ea typeface="微软雅黑"/>
            <a:cs typeface="微软雅黑"/>
          </a:endParaRPr>
        </a:p>
      </dgm:t>
    </dgm:pt>
    <dgm:pt modelId="{4662AA6A-CDC9-A240-9B37-524978A11E34}" type="parTrans" cxnId="{7579A0CE-686D-9B4C-AD5A-1162B415A629}">
      <dgm:prSet/>
      <dgm:spPr/>
      <dgm:t>
        <a:bodyPr/>
        <a:lstStyle/>
        <a:p>
          <a:endParaRPr lang="zh-CN" altLang="en-US" sz="1400"/>
        </a:p>
      </dgm:t>
    </dgm:pt>
    <dgm:pt modelId="{E0CC8B6C-144D-EE47-B624-C8EFAFE3929E}" type="sibTrans" cxnId="{7579A0CE-686D-9B4C-AD5A-1162B415A629}">
      <dgm:prSet/>
      <dgm:spPr/>
      <dgm:t>
        <a:bodyPr/>
        <a:lstStyle/>
        <a:p>
          <a:endParaRPr lang="zh-CN" altLang="en-US" sz="1400"/>
        </a:p>
      </dgm:t>
    </dgm:pt>
    <dgm:pt modelId="{1EF343B1-E467-554A-9B1F-C7AF9D813E11}">
      <dgm:prSet phldrT="[文本]" custT="1"/>
      <dgm:spPr/>
      <dgm:t>
        <a:bodyPr/>
        <a:lstStyle/>
        <a:p>
          <a:pPr>
            <a:lnSpc>
              <a:spcPct val="120000"/>
            </a:lnSpc>
          </a:pPr>
          <a:r>
            <a:rPr lang="en-US" altLang="zh-CN" sz="1400" dirty="0" smtClean="0">
              <a:solidFill>
                <a:srgbClr val="7F7F7F"/>
              </a:solidFill>
              <a:latin typeface="微软雅黑"/>
              <a:ea typeface="微软雅黑"/>
              <a:cs typeface="微软雅黑"/>
            </a:rPr>
            <a:t>HTML5</a:t>
          </a:r>
          <a:r>
            <a:rPr lang="zh-CN" altLang="en-US" sz="1400" dirty="0" smtClean="0">
              <a:solidFill>
                <a:srgbClr val="7F7F7F"/>
              </a:solidFill>
              <a:latin typeface="微软雅黑"/>
              <a:ea typeface="微软雅黑"/>
              <a:cs typeface="微软雅黑"/>
            </a:rPr>
            <a:t>应用导流非常容易，超级</a:t>
          </a:r>
          <a:r>
            <a:rPr lang="en-US" altLang="zh-CN" sz="1400" dirty="0" smtClean="0">
              <a:solidFill>
                <a:srgbClr val="7F7F7F"/>
              </a:solidFill>
              <a:latin typeface="微软雅黑"/>
              <a:ea typeface="微软雅黑"/>
              <a:cs typeface="微软雅黑"/>
            </a:rPr>
            <a:t>App</a:t>
          </a:r>
          <a:r>
            <a:rPr lang="zh-CN" altLang="en-US" sz="1400" dirty="0" smtClean="0">
              <a:solidFill>
                <a:srgbClr val="7F7F7F"/>
              </a:solidFill>
              <a:latin typeface="微软雅黑"/>
              <a:ea typeface="微软雅黑"/>
              <a:cs typeface="微软雅黑"/>
            </a:rPr>
            <a:t>、搜索引擎、应用市场、浏览器，到处都是</a:t>
          </a:r>
          <a:r>
            <a:rPr lang="en-US" altLang="zh-CN" sz="1400" dirty="0" smtClean="0">
              <a:solidFill>
                <a:srgbClr val="7F7F7F"/>
              </a:solidFill>
              <a:latin typeface="微软雅黑"/>
              <a:ea typeface="微软雅黑"/>
              <a:cs typeface="微软雅黑"/>
            </a:rPr>
            <a:t>HTML5</a:t>
          </a:r>
          <a:r>
            <a:rPr lang="zh-CN" altLang="en-US" sz="1400" dirty="0" smtClean="0">
              <a:solidFill>
                <a:srgbClr val="7F7F7F"/>
              </a:solidFill>
              <a:latin typeface="微软雅黑"/>
              <a:ea typeface="微软雅黑"/>
              <a:cs typeface="微软雅黑"/>
            </a:rPr>
            <a:t>的流量入口。而原生</a:t>
          </a:r>
          <a:r>
            <a:rPr lang="en-US" altLang="zh-CN" sz="1400" dirty="0" smtClean="0">
              <a:solidFill>
                <a:srgbClr val="7F7F7F"/>
              </a:solidFill>
              <a:latin typeface="微软雅黑"/>
              <a:ea typeface="微软雅黑"/>
              <a:cs typeface="微软雅黑"/>
            </a:rPr>
            <a:t>App</a:t>
          </a:r>
          <a:r>
            <a:rPr lang="zh-CN" altLang="en-US" sz="1400" dirty="0" smtClean="0">
              <a:solidFill>
                <a:srgbClr val="7F7F7F"/>
              </a:solidFill>
              <a:latin typeface="微软雅黑"/>
              <a:ea typeface="微软雅黑"/>
              <a:cs typeface="微软雅黑"/>
            </a:rPr>
            <a:t>的流量入口只有应用市场。聪明的开发者当然会玩转各种流量入口从而取得更强的优势。</a:t>
          </a:r>
          <a:endParaRPr lang="zh-CN" altLang="en-US" sz="1400" dirty="0">
            <a:solidFill>
              <a:srgbClr val="7F7F7F"/>
            </a:solidFill>
            <a:latin typeface="微软雅黑"/>
            <a:ea typeface="微软雅黑"/>
            <a:cs typeface="微软雅黑"/>
          </a:endParaRPr>
        </a:p>
      </dgm:t>
    </dgm:pt>
    <dgm:pt modelId="{6381C613-6415-BE4D-93A5-A0914269AD93}" type="parTrans" cxnId="{0CC69EF4-F2C2-8445-99CA-F1878287BA9D}">
      <dgm:prSet/>
      <dgm:spPr/>
      <dgm:t>
        <a:bodyPr/>
        <a:lstStyle/>
        <a:p>
          <a:endParaRPr lang="zh-CN" altLang="en-US" sz="1400"/>
        </a:p>
      </dgm:t>
    </dgm:pt>
    <dgm:pt modelId="{2DC86BE6-CEB6-A345-BE80-AEFAE1F38FC7}" type="sibTrans" cxnId="{0CC69EF4-F2C2-8445-99CA-F1878287BA9D}">
      <dgm:prSet/>
      <dgm:spPr/>
      <dgm:t>
        <a:bodyPr/>
        <a:lstStyle/>
        <a:p>
          <a:endParaRPr lang="zh-CN" altLang="en-US" sz="1400"/>
        </a:p>
      </dgm:t>
    </dgm:pt>
    <dgm:pt modelId="{D11C426D-A4E7-4F4E-B93D-A160F5F784A8}" type="pres">
      <dgm:prSet presAssocID="{1625714C-FCE1-ED45-A163-C3824812D8C6}" presName="linearFlow" presStyleCnt="0">
        <dgm:presLayoutVars>
          <dgm:dir/>
          <dgm:animLvl val="lvl"/>
          <dgm:resizeHandles val="exact"/>
        </dgm:presLayoutVars>
      </dgm:prSet>
      <dgm:spPr/>
      <dgm:t>
        <a:bodyPr/>
        <a:lstStyle/>
        <a:p>
          <a:endParaRPr lang="zh-CN" altLang="en-US"/>
        </a:p>
      </dgm:t>
    </dgm:pt>
    <dgm:pt modelId="{6A83B9F0-5003-7140-AE9F-3683F69DAB37}" type="pres">
      <dgm:prSet presAssocID="{1A734F9D-D57D-4146-BEF7-DA5C940F8CF4}" presName="composite" presStyleCnt="0"/>
      <dgm:spPr/>
    </dgm:pt>
    <dgm:pt modelId="{B1300EF2-77D4-7B42-AAD6-91CA24F17EFB}" type="pres">
      <dgm:prSet presAssocID="{1A734F9D-D57D-4146-BEF7-DA5C940F8CF4}" presName="parentText" presStyleLbl="alignNode1" presStyleIdx="0" presStyleCnt="4">
        <dgm:presLayoutVars>
          <dgm:chMax val="1"/>
          <dgm:bulletEnabled val="1"/>
        </dgm:presLayoutVars>
      </dgm:prSet>
      <dgm:spPr/>
      <dgm:t>
        <a:bodyPr/>
        <a:lstStyle/>
        <a:p>
          <a:endParaRPr lang="zh-CN" altLang="en-US"/>
        </a:p>
      </dgm:t>
    </dgm:pt>
    <dgm:pt modelId="{34C60AC1-1A6F-D041-8035-1AF9438507F6}" type="pres">
      <dgm:prSet presAssocID="{1A734F9D-D57D-4146-BEF7-DA5C940F8CF4}" presName="descendantText" presStyleLbl="alignAcc1" presStyleIdx="0" presStyleCnt="4">
        <dgm:presLayoutVars>
          <dgm:bulletEnabled val="1"/>
        </dgm:presLayoutVars>
      </dgm:prSet>
      <dgm:spPr/>
      <dgm:t>
        <a:bodyPr/>
        <a:lstStyle/>
        <a:p>
          <a:endParaRPr lang="zh-CN" altLang="en-US"/>
        </a:p>
      </dgm:t>
    </dgm:pt>
    <dgm:pt modelId="{A691932E-13B5-B24E-A681-27D8C0CAF887}" type="pres">
      <dgm:prSet presAssocID="{FD46BBA7-44F5-CB41-B7C5-CF5D100BF9FC}" presName="sp" presStyleCnt="0"/>
      <dgm:spPr/>
    </dgm:pt>
    <dgm:pt modelId="{07C86ED7-8AC0-D841-ABF6-935A558CF75D}" type="pres">
      <dgm:prSet presAssocID="{CB03E0BB-0991-6C4A-93D7-1311CC197A58}" presName="composite" presStyleCnt="0"/>
      <dgm:spPr/>
    </dgm:pt>
    <dgm:pt modelId="{0B129480-A6B5-BD44-8052-EF58129BEE32}" type="pres">
      <dgm:prSet presAssocID="{CB03E0BB-0991-6C4A-93D7-1311CC197A58}" presName="parentText" presStyleLbl="alignNode1" presStyleIdx="1" presStyleCnt="4">
        <dgm:presLayoutVars>
          <dgm:chMax val="1"/>
          <dgm:bulletEnabled val="1"/>
        </dgm:presLayoutVars>
      </dgm:prSet>
      <dgm:spPr/>
      <dgm:t>
        <a:bodyPr/>
        <a:lstStyle/>
        <a:p>
          <a:endParaRPr lang="zh-CN" altLang="en-US"/>
        </a:p>
      </dgm:t>
    </dgm:pt>
    <dgm:pt modelId="{5759861B-4111-B449-86C6-C25CB2799B43}" type="pres">
      <dgm:prSet presAssocID="{CB03E0BB-0991-6C4A-93D7-1311CC197A58}" presName="descendantText" presStyleLbl="alignAcc1" presStyleIdx="1" presStyleCnt="4">
        <dgm:presLayoutVars>
          <dgm:bulletEnabled val="1"/>
        </dgm:presLayoutVars>
      </dgm:prSet>
      <dgm:spPr/>
      <dgm:t>
        <a:bodyPr/>
        <a:lstStyle/>
        <a:p>
          <a:endParaRPr lang="zh-CN" altLang="en-US"/>
        </a:p>
      </dgm:t>
    </dgm:pt>
    <dgm:pt modelId="{CC17BA37-8AA4-C641-A889-BE01F81A25F4}" type="pres">
      <dgm:prSet presAssocID="{AB6DB7BC-A6D0-E34B-ABE3-D5DA84B75330}" presName="sp" presStyleCnt="0"/>
      <dgm:spPr/>
    </dgm:pt>
    <dgm:pt modelId="{30D32091-41C8-7849-BCFE-5F778147E72D}" type="pres">
      <dgm:prSet presAssocID="{F0C43188-FB08-E646-A527-7AE2A59EC164}" presName="composite" presStyleCnt="0"/>
      <dgm:spPr/>
    </dgm:pt>
    <dgm:pt modelId="{94D68031-64BF-D843-BBC2-FAA6CA00158F}" type="pres">
      <dgm:prSet presAssocID="{F0C43188-FB08-E646-A527-7AE2A59EC164}" presName="parentText" presStyleLbl="alignNode1" presStyleIdx="2" presStyleCnt="4">
        <dgm:presLayoutVars>
          <dgm:chMax val="1"/>
          <dgm:bulletEnabled val="1"/>
        </dgm:presLayoutVars>
      </dgm:prSet>
      <dgm:spPr/>
      <dgm:t>
        <a:bodyPr/>
        <a:lstStyle/>
        <a:p>
          <a:endParaRPr lang="zh-CN" altLang="en-US"/>
        </a:p>
      </dgm:t>
    </dgm:pt>
    <dgm:pt modelId="{F9F47734-7F0B-F245-8805-A8F8ED3829BB}" type="pres">
      <dgm:prSet presAssocID="{F0C43188-FB08-E646-A527-7AE2A59EC164}" presName="descendantText" presStyleLbl="alignAcc1" presStyleIdx="2" presStyleCnt="4">
        <dgm:presLayoutVars>
          <dgm:bulletEnabled val="1"/>
        </dgm:presLayoutVars>
      </dgm:prSet>
      <dgm:spPr/>
      <dgm:t>
        <a:bodyPr/>
        <a:lstStyle/>
        <a:p>
          <a:endParaRPr lang="zh-CN" altLang="en-US"/>
        </a:p>
      </dgm:t>
    </dgm:pt>
    <dgm:pt modelId="{7BEE7325-454B-3D49-9849-92D2CB6902AC}" type="pres">
      <dgm:prSet presAssocID="{157CAB8A-DFD0-1742-AA11-23AB7094D676}" presName="sp" presStyleCnt="0"/>
      <dgm:spPr/>
    </dgm:pt>
    <dgm:pt modelId="{A255FDFA-9923-7C4A-A0C6-895AE416BD18}" type="pres">
      <dgm:prSet presAssocID="{27DDCB64-93A4-F847-BBB6-DF66420DF625}" presName="composite" presStyleCnt="0"/>
      <dgm:spPr/>
    </dgm:pt>
    <dgm:pt modelId="{83BDB0E0-0CCB-374F-941C-38F2624B7D6B}" type="pres">
      <dgm:prSet presAssocID="{27DDCB64-93A4-F847-BBB6-DF66420DF625}" presName="parentText" presStyleLbl="alignNode1" presStyleIdx="3" presStyleCnt="4">
        <dgm:presLayoutVars>
          <dgm:chMax val="1"/>
          <dgm:bulletEnabled val="1"/>
        </dgm:presLayoutVars>
      </dgm:prSet>
      <dgm:spPr/>
      <dgm:t>
        <a:bodyPr/>
        <a:lstStyle/>
        <a:p>
          <a:endParaRPr lang="zh-CN" altLang="en-US"/>
        </a:p>
      </dgm:t>
    </dgm:pt>
    <dgm:pt modelId="{802E8577-578E-FA41-B655-7605847192F7}" type="pres">
      <dgm:prSet presAssocID="{27DDCB64-93A4-F847-BBB6-DF66420DF625}" presName="descendantText" presStyleLbl="alignAcc1" presStyleIdx="3" presStyleCnt="4">
        <dgm:presLayoutVars>
          <dgm:bulletEnabled val="1"/>
        </dgm:presLayoutVars>
      </dgm:prSet>
      <dgm:spPr/>
      <dgm:t>
        <a:bodyPr/>
        <a:lstStyle/>
        <a:p>
          <a:endParaRPr lang="zh-CN" altLang="en-US"/>
        </a:p>
      </dgm:t>
    </dgm:pt>
  </dgm:ptLst>
  <dgm:cxnLst>
    <dgm:cxn modelId="{2211D26F-78B8-9643-BA88-27B0C82C72F8}" type="presOf" srcId="{27DDCB64-93A4-F847-BBB6-DF66420DF625}" destId="{83BDB0E0-0CCB-374F-941C-38F2624B7D6B}" srcOrd="0" destOrd="0" presId="urn:microsoft.com/office/officeart/2005/8/layout/chevron2"/>
    <dgm:cxn modelId="{D1934DB1-AE7E-7546-AD7B-CB658F4DDB52}" srcId="{1625714C-FCE1-ED45-A163-C3824812D8C6}" destId="{1A734F9D-D57D-4146-BEF7-DA5C940F8CF4}" srcOrd="0" destOrd="0" parTransId="{347FB94E-4504-AC47-8AFC-8BA3CE0813F3}" sibTransId="{FD46BBA7-44F5-CB41-B7C5-CF5D100BF9FC}"/>
    <dgm:cxn modelId="{B9EA64C8-A267-BA42-8D72-25FF15DFC267}" type="presOf" srcId="{4FE55FF9-E49E-4B43-8601-9298BBEDB7DE}" destId="{5759861B-4111-B449-86C6-C25CB2799B43}" srcOrd="0" destOrd="0" presId="urn:microsoft.com/office/officeart/2005/8/layout/chevron2"/>
    <dgm:cxn modelId="{FC368F51-E38D-E24C-8D82-4C653D78267B}" srcId="{1625714C-FCE1-ED45-A163-C3824812D8C6}" destId="{CB03E0BB-0991-6C4A-93D7-1311CC197A58}" srcOrd="1" destOrd="0" parTransId="{3730366D-7D3A-0145-84E9-3D53107074D5}" sibTransId="{AB6DB7BC-A6D0-E34B-ABE3-D5DA84B75330}"/>
    <dgm:cxn modelId="{688BE81C-9DB5-F44A-B5EF-2A1D4D5CD773}" type="presOf" srcId="{F0C43188-FB08-E646-A527-7AE2A59EC164}" destId="{94D68031-64BF-D843-BBC2-FAA6CA00158F}" srcOrd="0" destOrd="0" presId="urn:microsoft.com/office/officeart/2005/8/layout/chevron2"/>
    <dgm:cxn modelId="{3201EF4D-8EEA-BA45-A699-647E1A9FA7C2}" srcId="{CB03E0BB-0991-6C4A-93D7-1311CC197A58}" destId="{4FE55FF9-E49E-4B43-8601-9298BBEDB7DE}" srcOrd="0" destOrd="0" parTransId="{86723D2B-99B9-4C4D-8FA9-31D45B7530CE}" sibTransId="{B8E3C1CB-DE78-2348-9BAE-89BCC6ACC087}"/>
    <dgm:cxn modelId="{0CC69EF4-F2C2-8445-99CA-F1878287BA9D}" srcId="{27DDCB64-93A4-F847-BBB6-DF66420DF625}" destId="{1EF343B1-E467-554A-9B1F-C7AF9D813E11}" srcOrd="0" destOrd="0" parTransId="{6381C613-6415-BE4D-93A5-A0914269AD93}" sibTransId="{2DC86BE6-CEB6-A345-BE80-AEFAE1F38FC7}"/>
    <dgm:cxn modelId="{ED40C9AD-0391-2944-9DE3-4F14BEEA2BC1}" type="presOf" srcId="{20E13465-A6E5-5141-93A0-66038FE4EAAA}" destId="{F9F47734-7F0B-F245-8805-A8F8ED3829BB}" srcOrd="0" destOrd="0" presId="urn:microsoft.com/office/officeart/2005/8/layout/chevron2"/>
    <dgm:cxn modelId="{5ADD3435-7014-B84E-924D-2732A3AEBFB4}" type="presOf" srcId="{1A734F9D-D57D-4146-BEF7-DA5C940F8CF4}" destId="{B1300EF2-77D4-7B42-AAD6-91CA24F17EFB}" srcOrd="0" destOrd="0" presId="urn:microsoft.com/office/officeart/2005/8/layout/chevron2"/>
    <dgm:cxn modelId="{32ECA373-3C8A-354E-9DD5-FFCB981F276E}" type="presOf" srcId="{1625714C-FCE1-ED45-A163-C3824812D8C6}" destId="{D11C426D-A4E7-4F4E-B93D-A160F5F784A8}" srcOrd="0" destOrd="0" presId="urn:microsoft.com/office/officeart/2005/8/layout/chevron2"/>
    <dgm:cxn modelId="{7579A0CE-686D-9B4C-AD5A-1162B415A629}" srcId="{1625714C-FCE1-ED45-A163-C3824812D8C6}" destId="{27DDCB64-93A4-F847-BBB6-DF66420DF625}" srcOrd="3" destOrd="0" parTransId="{4662AA6A-CDC9-A240-9B37-524978A11E34}" sibTransId="{E0CC8B6C-144D-EE47-B624-C8EFAFE3929E}"/>
    <dgm:cxn modelId="{B0886E2E-EF48-0A42-889A-2F69476F3D2A}" srcId="{1625714C-FCE1-ED45-A163-C3824812D8C6}" destId="{F0C43188-FB08-E646-A527-7AE2A59EC164}" srcOrd="2" destOrd="0" parTransId="{BC8D4FAF-6A70-224E-8AA5-F562FC76E0A4}" sibTransId="{157CAB8A-DFD0-1742-AA11-23AB7094D676}"/>
    <dgm:cxn modelId="{7D439A02-8C0D-2342-99D3-8B531196922A}" type="presOf" srcId="{1EF343B1-E467-554A-9B1F-C7AF9D813E11}" destId="{802E8577-578E-FA41-B655-7605847192F7}" srcOrd="0" destOrd="0" presId="urn:microsoft.com/office/officeart/2005/8/layout/chevron2"/>
    <dgm:cxn modelId="{82DB6796-BF0C-D444-A3F7-BBB8F9440F49}" type="presOf" srcId="{CB03E0BB-0991-6C4A-93D7-1311CC197A58}" destId="{0B129480-A6B5-BD44-8052-EF58129BEE32}" srcOrd="0" destOrd="0" presId="urn:microsoft.com/office/officeart/2005/8/layout/chevron2"/>
    <dgm:cxn modelId="{F9904FC1-7553-9E42-A761-7B16F3C9C741}" type="presOf" srcId="{04E31CD7-5FC5-6740-ADFF-FCB4B6272B70}" destId="{34C60AC1-1A6F-D041-8035-1AF9438507F6}" srcOrd="0" destOrd="0" presId="urn:microsoft.com/office/officeart/2005/8/layout/chevron2"/>
    <dgm:cxn modelId="{FB820EB2-5F9E-D745-8258-027379AC417E}" srcId="{F0C43188-FB08-E646-A527-7AE2A59EC164}" destId="{20E13465-A6E5-5141-93A0-66038FE4EAAA}" srcOrd="0" destOrd="0" parTransId="{F962467D-81A4-F24F-AA66-74946B454549}" sibTransId="{E68BA958-6661-F140-BF96-E5A3379861E4}"/>
    <dgm:cxn modelId="{E390AB4B-EFB5-254F-AE4F-59FFA114A53B}" srcId="{1A734F9D-D57D-4146-BEF7-DA5C940F8CF4}" destId="{04E31CD7-5FC5-6740-ADFF-FCB4B6272B70}" srcOrd="0" destOrd="0" parTransId="{CBACD0BE-F94B-9C45-A990-141309802012}" sibTransId="{C304921E-40C2-F54E-BF15-6E15B80A0A7E}"/>
    <dgm:cxn modelId="{035C04F3-A0C3-EB47-9F1E-F325275F83C3}" type="presParOf" srcId="{D11C426D-A4E7-4F4E-B93D-A160F5F784A8}" destId="{6A83B9F0-5003-7140-AE9F-3683F69DAB37}" srcOrd="0" destOrd="0" presId="urn:microsoft.com/office/officeart/2005/8/layout/chevron2"/>
    <dgm:cxn modelId="{419E1A85-B0BB-7844-9558-BFAEF0AAFDB2}" type="presParOf" srcId="{6A83B9F0-5003-7140-AE9F-3683F69DAB37}" destId="{B1300EF2-77D4-7B42-AAD6-91CA24F17EFB}" srcOrd="0" destOrd="0" presId="urn:microsoft.com/office/officeart/2005/8/layout/chevron2"/>
    <dgm:cxn modelId="{8A05E525-5B98-B44B-9E22-CF8CFF31FB18}" type="presParOf" srcId="{6A83B9F0-5003-7140-AE9F-3683F69DAB37}" destId="{34C60AC1-1A6F-D041-8035-1AF9438507F6}" srcOrd="1" destOrd="0" presId="urn:microsoft.com/office/officeart/2005/8/layout/chevron2"/>
    <dgm:cxn modelId="{25156049-33E7-7143-9479-E36586140C25}" type="presParOf" srcId="{D11C426D-A4E7-4F4E-B93D-A160F5F784A8}" destId="{A691932E-13B5-B24E-A681-27D8C0CAF887}" srcOrd="1" destOrd="0" presId="urn:microsoft.com/office/officeart/2005/8/layout/chevron2"/>
    <dgm:cxn modelId="{BC060020-1D30-1449-B6B7-9A0C35A80A98}" type="presParOf" srcId="{D11C426D-A4E7-4F4E-B93D-A160F5F784A8}" destId="{07C86ED7-8AC0-D841-ABF6-935A558CF75D}" srcOrd="2" destOrd="0" presId="urn:microsoft.com/office/officeart/2005/8/layout/chevron2"/>
    <dgm:cxn modelId="{7CBF5313-A0C2-1E43-83D3-5AF0FF2892BB}" type="presParOf" srcId="{07C86ED7-8AC0-D841-ABF6-935A558CF75D}" destId="{0B129480-A6B5-BD44-8052-EF58129BEE32}" srcOrd="0" destOrd="0" presId="urn:microsoft.com/office/officeart/2005/8/layout/chevron2"/>
    <dgm:cxn modelId="{2FB0028C-8595-794A-A4F6-FDB98D3C73EB}" type="presParOf" srcId="{07C86ED7-8AC0-D841-ABF6-935A558CF75D}" destId="{5759861B-4111-B449-86C6-C25CB2799B43}" srcOrd="1" destOrd="0" presId="urn:microsoft.com/office/officeart/2005/8/layout/chevron2"/>
    <dgm:cxn modelId="{5B119018-71D5-5F4C-86A5-C22BF55061C4}" type="presParOf" srcId="{D11C426D-A4E7-4F4E-B93D-A160F5F784A8}" destId="{CC17BA37-8AA4-C641-A889-BE01F81A25F4}" srcOrd="3" destOrd="0" presId="urn:microsoft.com/office/officeart/2005/8/layout/chevron2"/>
    <dgm:cxn modelId="{A4C28C0A-C1F3-7646-8EB5-F98BEF43D5F8}" type="presParOf" srcId="{D11C426D-A4E7-4F4E-B93D-A160F5F784A8}" destId="{30D32091-41C8-7849-BCFE-5F778147E72D}" srcOrd="4" destOrd="0" presId="urn:microsoft.com/office/officeart/2005/8/layout/chevron2"/>
    <dgm:cxn modelId="{A502127F-363F-CA4B-A60A-4ED040074143}" type="presParOf" srcId="{30D32091-41C8-7849-BCFE-5F778147E72D}" destId="{94D68031-64BF-D843-BBC2-FAA6CA00158F}" srcOrd="0" destOrd="0" presId="urn:microsoft.com/office/officeart/2005/8/layout/chevron2"/>
    <dgm:cxn modelId="{B69D4CD0-F593-0C42-8E38-CE7512D9547F}" type="presParOf" srcId="{30D32091-41C8-7849-BCFE-5F778147E72D}" destId="{F9F47734-7F0B-F245-8805-A8F8ED3829BB}" srcOrd="1" destOrd="0" presId="urn:microsoft.com/office/officeart/2005/8/layout/chevron2"/>
    <dgm:cxn modelId="{33CD49C1-6599-7447-B9AB-088580211C0B}" type="presParOf" srcId="{D11C426D-A4E7-4F4E-B93D-A160F5F784A8}" destId="{7BEE7325-454B-3D49-9849-92D2CB6902AC}" srcOrd="5" destOrd="0" presId="urn:microsoft.com/office/officeart/2005/8/layout/chevron2"/>
    <dgm:cxn modelId="{7E500ECF-EF5B-5D4E-94CA-853CE51E3D03}" type="presParOf" srcId="{D11C426D-A4E7-4F4E-B93D-A160F5F784A8}" destId="{A255FDFA-9923-7C4A-A0C6-895AE416BD18}" srcOrd="6" destOrd="0" presId="urn:microsoft.com/office/officeart/2005/8/layout/chevron2"/>
    <dgm:cxn modelId="{C626D7E0-A10B-2B41-99E5-B739E8CE19DF}" type="presParOf" srcId="{A255FDFA-9923-7C4A-A0C6-895AE416BD18}" destId="{83BDB0E0-0CCB-374F-941C-38F2624B7D6B}" srcOrd="0" destOrd="0" presId="urn:microsoft.com/office/officeart/2005/8/layout/chevron2"/>
    <dgm:cxn modelId="{BA88A3E7-271D-A245-8615-161807A9A650}" type="presParOf" srcId="{A255FDFA-9923-7C4A-A0C6-895AE416BD18}" destId="{802E8577-578E-FA41-B655-7605847192F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99E22-C36E-4B2E-A794-2EA46B28BD66}">
      <dsp:nvSpPr>
        <dsp:cNvPr id="0" name=""/>
        <dsp:cNvSpPr/>
      </dsp:nvSpPr>
      <dsp:spPr>
        <a:xfrm>
          <a:off x="2325701" y="1495093"/>
          <a:ext cx="1827336" cy="1827336"/>
        </a:xfrm>
        <a:prstGeom prst="gear9">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每个人都是壁垒，心怀感恩</a:t>
          </a:r>
          <a:endParaRPr lang="zh-CN" altLang="en-US" sz="2000" kern="1200" dirty="0">
            <a:latin typeface="微软雅黑" panose="020B0503020204020204" pitchFamily="34" charset="-122"/>
            <a:ea typeface="微软雅黑" panose="020B0503020204020204" pitchFamily="34" charset="-122"/>
          </a:endParaRPr>
        </a:p>
      </dsp:txBody>
      <dsp:txXfrm>
        <a:off x="2693077" y="1923138"/>
        <a:ext cx="1092584" cy="939288"/>
      </dsp:txXfrm>
    </dsp:sp>
    <dsp:sp modelId="{1205FB73-AFBE-465C-B63C-D053E7E47C9E}">
      <dsp:nvSpPr>
        <dsp:cNvPr id="0" name=""/>
        <dsp:cNvSpPr/>
      </dsp:nvSpPr>
      <dsp:spPr>
        <a:xfrm>
          <a:off x="1262523" y="1063177"/>
          <a:ext cx="1328972" cy="1328972"/>
        </a:xfrm>
        <a:prstGeom prst="gear6">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包容能力</a:t>
          </a:r>
          <a:endParaRPr lang="zh-CN" altLang="en-US" sz="2000" kern="1200" dirty="0">
            <a:latin typeface="微软雅黑" panose="020B0503020204020204" pitchFamily="34" charset="-122"/>
            <a:ea typeface="微软雅黑" panose="020B0503020204020204" pitchFamily="34" charset="-122"/>
          </a:endParaRPr>
        </a:p>
      </dsp:txBody>
      <dsp:txXfrm>
        <a:off x="1597096" y="1399772"/>
        <a:ext cx="659826" cy="655782"/>
      </dsp:txXfrm>
    </dsp:sp>
    <dsp:sp modelId="{884E9611-21C4-4732-8E9A-727EF81B93BB}">
      <dsp:nvSpPr>
        <dsp:cNvPr id="0" name=""/>
        <dsp:cNvSpPr/>
      </dsp:nvSpPr>
      <dsp:spPr>
        <a:xfrm rot="20700000">
          <a:off x="2006883" y="146322"/>
          <a:ext cx="1302121" cy="1302121"/>
        </a:xfrm>
        <a:prstGeom prst="gear6">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破冰能力</a:t>
          </a:r>
          <a:endParaRPr lang="zh-CN" altLang="en-US" sz="2000" kern="1200" dirty="0">
            <a:latin typeface="微软雅黑" panose="020B0503020204020204" pitchFamily="34" charset="-122"/>
            <a:ea typeface="微软雅黑" panose="020B0503020204020204" pitchFamily="34" charset="-122"/>
          </a:endParaRPr>
        </a:p>
      </dsp:txBody>
      <dsp:txXfrm rot="-20700000">
        <a:off x="2292476" y="431915"/>
        <a:ext cx="730934" cy="730934"/>
      </dsp:txXfrm>
    </dsp:sp>
    <dsp:sp modelId="{666078A4-B5D8-402C-86EF-3AF8C8098DDB}">
      <dsp:nvSpPr>
        <dsp:cNvPr id="0" name=""/>
        <dsp:cNvSpPr/>
      </dsp:nvSpPr>
      <dsp:spPr>
        <a:xfrm>
          <a:off x="2175856" y="1224620"/>
          <a:ext cx="2338990" cy="2338990"/>
        </a:xfrm>
        <a:prstGeom prst="circularArrow">
          <a:avLst>
            <a:gd name="adj1" fmla="val 4687"/>
            <a:gd name="adj2" fmla="val 299029"/>
            <a:gd name="adj3" fmla="val 2491105"/>
            <a:gd name="adj4" fmla="val 15916358"/>
            <a:gd name="adj5" fmla="val 5469"/>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4E9C70C-43A4-411F-81A2-04645915298F}">
      <dsp:nvSpPr>
        <dsp:cNvPr id="0" name=""/>
        <dsp:cNvSpPr/>
      </dsp:nvSpPr>
      <dsp:spPr>
        <a:xfrm>
          <a:off x="1027164" y="772868"/>
          <a:ext cx="1699422" cy="1699422"/>
        </a:xfrm>
        <a:prstGeom prst="leftCircularArrow">
          <a:avLst>
            <a:gd name="adj1" fmla="val 6452"/>
            <a:gd name="adj2" fmla="val 429999"/>
            <a:gd name="adj3" fmla="val 10489124"/>
            <a:gd name="adj4" fmla="val 14837806"/>
            <a:gd name="adj5" fmla="val 7527"/>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5476C18-A199-4222-92D8-53112F3762F9}">
      <dsp:nvSpPr>
        <dsp:cNvPr id="0" name=""/>
        <dsp:cNvSpPr/>
      </dsp:nvSpPr>
      <dsp:spPr>
        <a:xfrm>
          <a:off x="1705689" y="-135149"/>
          <a:ext cx="1832320" cy="1832320"/>
        </a:xfrm>
        <a:prstGeom prst="circularArrow">
          <a:avLst>
            <a:gd name="adj1" fmla="val 5984"/>
            <a:gd name="adj2" fmla="val 394124"/>
            <a:gd name="adj3" fmla="val 13313824"/>
            <a:gd name="adj4" fmla="val 10508221"/>
            <a:gd name="adj5" fmla="val 6981"/>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77B1EE-8053-4779-B5ED-A8682DEF2CC3}" type="datetimeFigureOut">
              <a:rPr lang="zh-CN" altLang="en-US" smtClean="0"/>
              <a:t>15/8/18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FC2067-13AA-4E74-AC57-F78A19E6E090}" type="slidenum">
              <a:rPr lang="zh-CN" altLang="en-US" smtClean="0"/>
              <a:t>‹#›</a:t>
            </a:fld>
            <a:endParaRPr lang="zh-CN" altLang="en-US"/>
          </a:p>
        </p:txBody>
      </p:sp>
    </p:spTree>
    <p:extLst>
      <p:ext uri="{BB962C8B-B14F-4D97-AF65-F5344CB8AC3E}">
        <p14:creationId xmlns:p14="http://schemas.microsoft.com/office/powerpoint/2010/main" val="361923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FC2067-13AA-4E74-AC57-F78A19E6E090}" type="slidenum">
              <a:rPr lang="zh-CN" altLang="en-US" smtClean="0"/>
              <a:t>4</a:t>
            </a:fld>
            <a:endParaRPr lang="zh-CN" altLang="en-US"/>
          </a:p>
        </p:txBody>
      </p:sp>
    </p:spTree>
    <p:extLst>
      <p:ext uri="{BB962C8B-B14F-4D97-AF65-F5344CB8AC3E}">
        <p14:creationId xmlns:p14="http://schemas.microsoft.com/office/powerpoint/2010/main" val="276527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FC2067-13AA-4E74-AC57-F78A19E6E090}" type="slidenum">
              <a:rPr lang="zh-CN" altLang="en-US" smtClean="0"/>
              <a:t>5</a:t>
            </a:fld>
            <a:endParaRPr lang="zh-CN" altLang="en-US"/>
          </a:p>
        </p:txBody>
      </p:sp>
    </p:spTree>
    <p:extLst>
      <p:ext uri="{BB962C8B-B14F-4D97-AF65-F5344CB8AC3E}">
        <p14:creationId xmlns:p14="http://schemas.microsoft.com/office/powerpoint/2010/main" val="276527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FC2067-13AA-4E74-AC57-F78A19E6E090}" type="slidenum">
              <a:rPr lang="zh-CN" altLang="en-US" smtClean="0"/>
              <a:t>6</a:t>
            </a:fld>
            <a:endParaRPr lang="zh-CN" altLang="en-US"/>
          </a:p>
        </p:txBody>
      </p:sp>
    </p:spTree>
    <p:extLst>
      <p:ext uri="{BB962C8B-B14F-4D97-AF65-F5344CB8AC3E}">
        <p14:creationId xmlns:p14="http://schemas.microsoft.com/office/powerpoint/2010/main" val="276527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FC2067-13AA-4E74-AC57-F78A19E6E090}" type="slidenum">
              <a:rPr lang="zh-CN" altLang="en-US" smtClean="0"/>
              <a:t>7</a:t>
            </a:fld>
            <a:endParaRPr lang="zh-CN" altLang="en-US"/>
          </a:p>
        </p:txBody>
      </p:sp>
    </p:spTree>
    <p:extLst>
      <p:ext uri="{BB962C8B-B14F-4D97-AF65-F5344CB8AC3E}">
        <p14:creationId xmlns:p14="http://schemas.microsoft.com/office/powerpoint/2010/main" val="27652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对近百位影响中国企业发展的重要任务的专访，寻找失败基因</a:t>
            </a:r>
            <a:endParaRPr kumimoji="1" lang="zh-CN" altLang="en-US" dirty="0"/>
          </a:p>
        </p:txBody>
      </p:sp>
      <p:sp>
        <p:nvSpPr>
          <p:cNvPr id="4" name="幻灯片编号占位符 3"/>
          <p:cNvSpPr>
            <a:spLocks noGrp="1"/>
          </p:cNvSpPr>
          <p:nvPr>
            <p:ph type="sldNum" sz="quarter" idx="10"/>
          </p:nvPr>
        </p:nvSpPr>
        <p:spPr/>
        <p:txBody>
          <a:bodyPr/>
          <a:lstStyle/>
          <a:p>
            <a:fld id="{DEFC2067-13AA-4E74-AC57-F78A19E6E090}" type="slidenum">
              <a:rPr lang="zh-CN" altLang="en-US" smtClean="0"/>
              <a:t>11</a:t>
            </a:fld>
            <a:endParaRPr lang="zh-CN" altLang="en-US"/>
          </a:p>
        </p:txBody>
      </p:sp>
    </p:spTree>
    <p:extLst>
      <p:ext uri="{BB962C8B-B14F-4D97-AF65-F5344CB8AC3E}">
        <p14:creationId xmlns:p14="http://schemas.microsoft.com/office/powerpoint/2010/main" val="211507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氢弹</a:t>
            </a:r>
            <a:endParaRPr kumimoji="1" lang="en-US" altLang="zh-CN" dirty="0" smtClean="0"/>
          </a:p>
          <a:p>
            <a:r>
              <a:rPr kumimoji="1" lang="zh-CN" altLang="zh-CN" dirty="0" smtClean="0"/>
              <a:t>5</a:t>
            </a:r>
            <a:r>
              <a:rPr kumimoji="1" lang="zh-CN" altLang="en-US" dirty="0" smtClean="0"/>
              <a:t>分钟叫车？</a:t>
            </a:r>
            <a:endParaRPr kumimoji="1" lang="en-US" altLang="zh-CN" dirty="0" smtClean="0"/>
          </a:p>
          <a:p>
            <a:r>
              <a:rPr kumimoji="1" lang="zh-CN" altLang="zh-CN" dirty="0" smtClean="0"/>
              <a:t>4</a:t>
            </a:r>
            <a:r>
              <a:rPr kumimoji="1" lang="en-US" altLang="zh-CN" dirty="0" smtClean="0"/>
              <a:t>0</a:t>
            </a:r>
            <a:r>
              <a:rPr kumimoji="1" lang="zh-CN" altLang="en-US" dirty="0" smtClean="0"/>
              <a:t>分钟送到家门口</a:t>
            </a:r>
            <a:endParaRPr kumimoji="1" lang="en-US" altLang="zh-CN" dirty="0" smtClean="0"/>
          </a:p>
          <a:p>
            <a:r>
              <a:rPr kumimoji="1" lang="zh-CN" altLang="en-US" dirty="0" smtClean="0"/>
              <a:t>看到什么就做什么</a:t>
            </a:r>
            <a:endParaRPr kumimoji="1" lang="zh-CN" altLang="en-US" dirty="0"/>
          </a:p>
        </p:txBody>
      </p:sp>
      <p:sp>
        <p:nvSpPr>
          <p:cNvPr id="4" name="幻灯片编号占位符 3"/>
          <p:cNvSpPr>
            <a:spLocks noGrp="1"/>
          </p:cNvSpPr>
          <p:nvPr>
            <p:ph type="sldNum" sz="quarter" idx="10"/>
          </p:nvPr>
        </p:nvSpPr>
        <p:spPr/>
        <p:txBody>
          <a:bodyPr/>
          <a:lstStyle/>
          <a:p>
            <a:fld id="{DEFC2067-13AA-4E74-AC57-F78A19E6E090}" type="slidenum">
              <a:rPr lang="zh-CN" altLang="en-US" smtClean="0"/>
              <a:t>27</a:t>
            </a:fld>
            <a:endParaRPr lang="zh-CN" altLang="en-US"/>
          </a:p>
        </p:txBody>
      </p:sp>
    </p:spTree>
    <p:extLst>
      <p:ext uri="{BB962C8B-B14F-4D97-AF65-F5344CB8AC3E}">
        <p14:creationId xmlns:p14="http://schemas.microsoft.com/office/powerpoint/2010/main" val="206040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跨平台 在多屏年代，开发者的痛苦指数非常高，人人都期盼</a:t>
            </a:r>
            <a:r>
              <a:rPr lang="en-US" altLang="zh-CN" dirty="0" smtClean="0"/>
              <a:t>HTML5</a:t>
            </a:r>
            <a:r>
              <a:rPr lang="zh-CN" altLang="en-US" dirty="0" smtClean="0"/>
              <a:t>能扮演救星。多套代码、不同技术工种、业务逻辑同步，这是折磨人的过程。有点类似个人电脑早期世界，那个时候的每家电脑都有自己的操作系统和编程语言，开发者疲于做不同版本，其实</a:t>
            </a:r>
            <a:r>
              <a:rPr lang="en-US" altLang="zh-CN" dirty="0" smtClean="0"/>
              <a:t>DOS</a:t>
            </a:r>
            <a:r>
              <a:rPr lang="zh-CN" altLang="en-US" dirty="0" smtClean="0"/>
              <a:t>的盛行也很大程度是因为开发者实在没精力给其他电脑写程序。跨平台技术在早期大多因为性能问题夭折，但中后期硬件能力增强后又会占据主流，因为跨平台确实是刚需。</a:t>
            </a:r>
            <a:endParaRPr lang="en-US" altLang="zh-CN" dirty="0" smtClean="0"/>
          </a:p>
          <a:p>
            <a:endParaRPr lang="zh-CN" altLang="en-US" dirty="0" smtClean="0"/>
          </a:p>
          <a:p>
            <a:r>
              <a:rPr lang="zh-CN" altLang="en-US" dirty="0" smtClean="0"/>
              <a:t>快速迭代 移动互联网是一个快鱼吃慢鱼的时代，谁对用户的需求满足的更快，谁的试错成本更低，谁就拥有巨大的优势。互联网产品大多免费、且有网络效应，后入者抢夺用户的难度非常大。使用原生开发，从招聘、开发、上线各个环节的效率都慢一倍以上，而且参与的人越多，沟通效率往往拖慢不止一倍。</a:t>
            </a:r>
            <a:endParaRPr lang="en-US" altLang="zh-CN" dirty="0" smtClean="0"/>
          </a:p>
          <a:p>
            <a:endParaRPr lang="zh-CN" altLang="en-US" dirty="0" smtClean="0"/>
          </a:p>
          <a:p>
            <a:r>
              <a:rPr lang="zh-CN" altLang="en-US" dirty="0" smtClean="0"/>
              <a:t>减低成本 创业者融资并不容易，如何花钱更高效非常重要。如果你使用原生开发的</a:t>
            </a:r>
            <a:r>
              <a:rPr lang="en-US" altLang="zh-CN" dirty="0" smtClean="0"/>
              <a:t>App</a:t>
            </a:r>
            <a:r>
              <a:rPr lang="zh-CN" altLang="en-US" dirty="0" smtClean="0"/>
              <a:t>和竞争对手使用</a:t>
            </a:r>
            <a:r>
              <a:rPr lang="en-US" altLang="zh-CN" dirty="0" smtClean="0"/>
              <a:t>HTML5</a:t>
            </a:r>
            <a:r>
              <a:rPr lang="zh-CN" altLang="en-US" dirty="0" smtClean="0"/>
              <a:t>开发的</a:t>
            </a:r>
            <a:r>
              <a:rPr lang="en-US" altLang="zh-CN" dirty="0" smtClean="0"/>
              <a:t>App</a:t>
            </a:r>
            <a:r>
              <a:rPr lang="zh-CN" altLang="en-US" dirty="0" smtClean="0"/>
              <a:t>没什么区别，但你的开发成本高出一倍，我相信没有投资人会喜欢给你投钱。</a:t>
            </a:r>
          </a:p>
          <a:p>
            <a:r>
              <a:rPr lang="zh-CN" altLang="en-US" dirty="0" smtClean="0"/>
              <a:t>导流入口多 </a:t>
            </a:r>
            <a:r>
              <a:rPr lang="en-US" altLang="zh-CN" dirty="0" smtClean="0"/>
              <a:t>HTML5</a:t>
            </a:r>
            <a:r>
              <a:rPr lang="zh-CN" altLang="en-US" dirty="0" smtClean="0"/>
              <a:t>应用导流非常容易，超级</a:t>
            </a:r>
            <a:r>
              <a:rPr lang="en-US" altLang="zh-CN" dirty="0" smtClean="0"/>
              <a:t>App</a:t>
            </a:r>
            <a:r>
              <a:rPr lang="zh-CN" altLang="en-US" dirty="0" smtClean="0"/>
              <a:t>（如微信朋友圈）、搜索引擎、应用市场、浏览器，到处都是</a:t>
            </a:r>
            <a:r>
              <a:rPr lang="en-US" altLang="zh-CN" dirty="0" smtClean="0"/>
              <a:t>HTML5</a:t>
            </a:r>
            <a:r>
              <a:rPr lang="zh-CN" altLang="en-US" dirty="0" smtClean="0"/>
              <a:t>的流量入口。而原生</a:t>
            </a:r>
            <a:r>
              <a:rPr lang="en-US" altLang="zh-CN" dirty="0" smtClean="0"/>
              <a:t>App</a:t>
            </a:r>
            <a:r>
              <a:rPr lang="zh-CN" altLang="en-US" dirty="0" smtClean="0"/>
              <a:t>的流量入口只有应用市场。聪明的</a:t>
            </a:r>
            <a:r>
              <a:rPr lang="en-US" altLang="zh-CN" dirty="0" smtClean="0"/>
              <a:t>HTML5</a:t>
            </a:r>
            <a:r>
              <a:rPr lang="zh-CN" altLang="en-US" dirty="0" smtClean="0"/>
              <a:t>开发者当然会玩转各种流量入口从而取得更强的优势。</a:t>
            </a:r>
            <a:endParaRPr lang="en-US" altLang="zh-CN" dirty="0" smtClean="0"/>
          </a:p>
          <a:p>
            <a:endParaRPr lang="zh-CN" altLang="en-US" dirty="0" smtClean="0"/>
          </a:p>
          <a:p>
            <a:r>
              <a:rPr lang="zh-CN" altLang="en-US" dirty="0" smtClean="0"/>
              <a:t>分发效率高 前段时间微信朋友圈风靡一时</a:t>
            </a:r>
            <a:r>
              <a:rPr lang="en-US" altLang="zh-CN" dirty="0" smtClean="0"/>
              <a:t>《</a:t>
            </a:r>
            <a:r>
              <a:rPr lang="zh-CN" altLang="en-US" dirty="0" smtClean="0"/>
              <a:t>神经猫</a:t>
            </a:r>
            <a:r>
              <a:rPr lang="en-US" altLang="zh-CN" dirty="0" smtClean="0"/>
              <a:t>》</a:t>
            </a:r>
            <a:r>
              <a:rPr lang="zh-CN" altLang="en-US" dirty="0" smtClean="0"/>
              <a:t>，这个游戏如果放到</a:t>
            </a:r>
            <a:r>
              <a:rPr lang="en-US" altLang="zh-CN" dirty="0" err="1" smtClean="0"/>
              <a:t>Appstore</a:t>
            </a:r>
            <a:r>
              <a:rPr lang="zh-CN" altLang="en-US" dirty="0" smtClean="0"/>
              <a:t>，绝对没有那么多流量，超级</a:t>
            </a:r>
            <a:r>
              <a:rPr lang="en-US" altLang="zh-CN" dirty="0" smtClean="0"/>
              <a:t>App</a:t>
            </a:r>
            <a:r>
              <a:rPr lang="zh-CN" altLang="en-US" dirty="0" smtClean="0"/>
              <a:t>带来的流量，远大于原生应用市场。假如微信允许游戏在桌面创建快捷方式、假如游戏后续升级解决持续娱乐问题，未来不可想象。除了入口多、流量大，导流效率高也不可忽视，谁都知道：页游和端游打同样的广告，广告变用户的转化率，页游远远高于端游。</a:t>
            </a:r>
          </a:p>
          <a:p>
            <a:endParaRPr kumimoji="1" lang="zh-CN" altLang="en-US" dirty="0"/>
          </a:p>
        </p:txBody>
      </p:sp>
      <p:sp>
        <p:nvSpPr>
          <p:cNvPr id="4" name="幻灯片编号占位符 3"/>
          <p:cNvSpPr>
            <a:spLocks noGrp="1"/>
          </p:cNvSpPr>
          <p:nvPr>
            <p:ph type="sldNum" sz="quarter" idx="10"/>
          </p:nvPr>
        </p:nvSpPr>
        <p:spPr/>
        <p:txBody>
          <a:bodyPr/>
          <a:lstStyle/>
          <a:p>
            <a:fld id="{8038D167-DC0F-42B8-B3A2-61950CDD2618}" type="slidenum">
              <a:rPr lang="zh-CN" altLang="en-US" smtClean="0"/>
              <a:t>38</a:t>
            </a:fld>
            <a:endParaRPr lang="zh-CN" altLang="en-US"/>
          </a:p>
        </p:txBody>
      </p:sp>
    </p:spTree>
    <p:extLst>
      <p:ext uri="{BB962C8B-B14F-4D97-AF65-F5344CB8AC3E}">
        <p14:creationId xmlns:p14="http://schemas.microsoft.com/office/powerpoint/2010/main" val="385205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给你一个年轻的婚礼梦</a:t>
            </a:r>
            <a:endParaRPr kumimoji="1" lang="zh-CN" altLang="en-US" dirty="0"/>
          </a:p>
        </p:txBody>
      </p:sp>
      <p:sp>
        <p:nvSpPr>
          <p:cNvPr id="4" name="幻灯片编号占位符 3"/>
          <p:cNvSpPr>
            <a:spLocks noGrp="1"/>
          </p:cNvSpPr>
          <p:nvPr>
            <p:ph type="sldNum" sz="quarter" idx="10"/>
          </p:nvPr>
        </p:nvSpPr>
        <p:spPr/>
        <p:txBody>
          <a:bodyPr/>
          <a:lstStyle/>
          <a:p>
            <a:fld id="{DEFC2067-13AA-4E74-AC57-F78A19E6E090}" type="slidenum">
              <a:rPr lang="zh-CN" altLang="en-US" smtClean="0"/>
              <a:t>46</a:t>
            </a:fld>
            <a:endParaRPr lang="zh-CN" altLang="en-US"/>
          </a:p>
        </p:txBody>
      </p:sp>
    </p:spTree>
    <p:extLst>
      <p:ext uri="{BB962C8B-B14F-4D97-AF65-F5344CB8AC3E}">
        <p14:creationId xmlns:p14="http://schemas.microsoft.com/office/powerpoint/2010/main" val="68530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 多谈几次，每次多花点时间谈透，多谈业务和工作的细节。这些年我在不同的企业中见过不少典型的面霸，他们面试时表现很好，很能打动人，所以往往能拿到不错的职位，但是实际能力非常一般。其实这种人也容易分辨，多问业务方面的细节并听听他的回答是否言之有物。只要问问细节，南郭先生其实是很容易原形毕露的</a:t>
            </a:r>
            <a:r>
              <a:rPr lang="en-US" altLang="zh-CN" dirty="0" smtClean="0"/>
              <a:t>;</a:t>
            </a:r>
          </a:p>
          <a:p>
            <a:endParaRPr lang="en-US" altLang="zh-CN" dirty="0" smtClean="0"/>
          </a:p>
          <a:p>
            <a:r>
              <a:rPr lang="en-US" altLang="zh-CN" dirty="0" smtClean="0"/>
              <a:t>2</a:t>
            </a:r>
            <a:r>
              <a:rPr lang="zh-CN" altLang="en-US" dirty="0" smtClean="0"/>
              <a:t>、 多场景接触，比如说一起撸串、喝茶、爬山、打球、打牌、喝酒等，多谈点与工作无关的事情，从不同的场景中来对创业伙伴做出综合判断。此外，重要合伙人一定要跟对方的家人或准家人接触，因为创业不仅仅是工作选择，更是生活方式的选择，没有家人的支持是很难坚持下去的</a:t>
            </a:r>
            <a:r>
              <a:rPr lang="en-US" altLang="zh-CN" dirty="0" smtClean="0"/>
              <a:t>;</a:t>
            </a:r>
          </a:p>
          <a:p>
            <a:endParaRPr lang="en-US" altLang="zh-CN" dirty="0" smtClean="0"/>
          </a:p>
          <a:p>
            <a:r>
              <a:rPr lang="en-US" altLang="zh-CN" dirty="0" smtClean="0"/>
              <a:t>3</a:t>
            </a:r>
            <a:r>
              <a:rPr lang="zh-CN" altLang="en-US" dirty="0" smtClean="0"/>
              <a:t>、 找参谋一起谈。这个参谋可以是团队中经验和阅历比较丰富的个人，也可以是你们的投资人。我曾经开玩笑说过，投资人就是专业跟</a:t>
            </a:r>
            <a:r>
              <a:rPr lang="en-US" altLang="zh-CN" dirty="0" smtClean="0"/>
              <a:t>CEO</a:t>
            </a:r>
            <a:r>
              <a:rPr lang="zh-CN" altLang="en-US" dirty="0" smtClean="0"/>
              <a:t>打交道的人。投资人的工作性质决定了他们需要跟不同的牛人接触，阅人无数之后，自然识人的能力也会高一些。事实上，我们</a:t>
            </a:r>
            <a:r>
              <a:rPr lang="en-US" altLang="zh-CN" dirty="0" smtClean="0"/>
              <a:t>AA</a:t>
            </a:r>
            <a:r>
              <a:rPr lang="zh-CN" altLang="en-US" dirty="0" smtClean="0"/>
              <a:t>投资的投后服务工作重点之一就是帮已投项目找人或看人</a:t>
            </a:r>
            <a:r>
              <a:rPr lang="en-US" altLang="zh-CN" dirty="0" smtClean="0"/>
              <a:t>;</a:t>
            </a:r>
          </a:p>
          <a:p>
            <a:endParaRPr lang="en-US" altLang="zh-CN" dirty="0" smtClean="0"/>
          </a:p>
          <a:p>
            <a:r>
              <a:rPr lang="en-US" altLang="zh-CN" dirty="0" smtClean="0"/>
              <a:t>4</a:t>
            </a:r>
            <a:r>
              <a:rPr lang="zh-CN" altLang="en-US" dirty="0" smtClean="0"/>
              <a:t>、 做背景调查。背景调查是很有效的方法，尤其是如果能找到了解对方情况、眼光犀利且愿意跟你开诚布公的人，将会事半功倍。之所以把这条放到最后，是因为你需要具备用前三种方法，自己排除掉</a:t>
            </a:r>
            <a:r>
              <a:rPr lang="en-US" altLang="zh-CN" dirty="0" smtClean="0"/>
              <a:t>95%</a:t>
            </a:r>
            <a:r>
              <a:rPr lang="zh-CN" altLang="en-US" dirty="0" smtClean="0"/>
              <a:t>地雷的能力</a:t>
            </a:r>
            <a:r>
              <a:rPr lang="en-US" altLang="zh-CN" dirty="0" smtClean="0"/>
              <a:t>;</a:t>
            </a:r>
            <a:r>
              <a:rPr lang="zh-CN" altLang="en-US" dirty="0" smtClean="0"/>
              <a:t>同时，不是所有情况下都能找到合适的人去做背景调查。所以，为了能找到合适的创业合伙人，创业者需要提前布局，扩展人脉。</a:t>
            </a:r>
          </a:p>
          <a:p>
            <a:endParaRPr kumimoji="1" lang="zh-CN" altLang="en-US" dirty="0"/>
          </a:p>
        </p:txBody>
      </p:sp>
      <p:sp>
        <p:nvSpPr>
          <p:cNvPr id="4" name="幻灯片编号占位符 3"/>
          <p:cNvSpPr>
            <a:spLocks noGrp="1"/>
          </p:cNvSpPr>
          <p:nvPr>
            <p:ph type="sldNum" sz="quarter" idx="10"/>
          </p:nvPr>
        </p:nvSpPr>
        <p:spPr/>
        <p:txBody>
          <a:bodyPr/>
          <a:lstStyle/>
          <a:p>
            <a:fld id="{DEFC2067-13AA-4E74-AC57-F78A19E6E090}" type="slidenum">
              <a:rPr lang="zh-CN" altLang="en-US" smtClean="0"/>
              <a:t>54</a:t>
            </a:fld>
            <a:endParaRPr lang="zh-CN" altLang="en-US"/>
          </a:p>
        </p:txBody>
      </p:sp>
    </p:spTree>
    <p:extLst>
      <p:ext uri="{BB962C8B-B14F-4D97-AF65-F5344CB8AC3E}">
        <p14:creationId xmlns:p14="http://schemas.microsoft.com/office/powerpoint/2010/main" val="339188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15/8/18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Picture 3" descr="C:\Users\kenweizhang\Desktop\Z小二ppt内容页.jpg"/>
          <p:cNvPicPr>
            <a:picLocks noChangeAspect="1" noChangeArrowheads="1"/>
          </p:cNvPicPr>
          <p:nvPr userDrawn="1"/>
        </p:nvPicPr>
        <p:blipFill>
          <a:blip r:embed="rId13" cstate="print"/>
          <a:srcRect/>
          <a:stretch>
            <a:fillRect/>
          </a:stretch>
        </p:blipFill>
        <p:spPr bwMode="auto">
          <a:xfrm>
            <a:off x="0" y="0"/>
            <a:ext cx="9180512" cy="5143500"/>
          </a:xfrm>
          <a:prstGeom prst="rect">
            <a:avLst/>
          </a:prstGeom>
          <a:noFill/>
        </p:spPr>
      </p:pic>
      <p:pic>
        <p:nvPicPr>
          <p:cNvPr id="8" name="图片 7"/>
          <p:cNvPicPr>
            <a:picLocks noChangeAspect="1"/>
          </p:cNvPicPr>
          <p:nvPr userDrawn="1"/>
        </p:nvPicPr>
        <p:blipFill>
          <a:blip r:embed="rId14"/>
          <a:stretch>
            <a:fillRect/>
          </a:stretch>
        </p:blipFill>
        <p:spPr>
          <a:xfrm>
            <a:off x="4860032" y="72008"/>
            <a:ext cx="4318000" cy="494801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microsoft.com/office/2007/relationships/hdphoto" Target="../media/hdphoto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microsoft.com/office/2007/relationships/hdphoto" Target="../media/hdphoto6.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ainiangzi.com/" TargetMode="External"/><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png"/><Relationship Id="rId8" Type="http://schemas.microsoft.com/office/2007/relationships/hdphoto" Target="../media/hdphoto1.wdp"/><Relationship Id="rId9" Type="http://schemas.openxmlformats.org/officeDocument/2006/relationships/image" Target="../media/image34.jpe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kenweizhang\Desktop\主页.jpg"/>
          <p:cNvPicPr>
            <a:picLocks noChangeAspect="1" noChangeArrowheads="1"/>
          </p:cNvPicPr>
          <p:nvPr/>
        </p:nvPicPr>
        <p:blipFill>
          <a:blip r:embed="rId2" cstate="print"/>
          <a:srcRect/>
          <a:stretch>
            <a:fillRect/>
          </a:stretch>
        </p:blipFill>
        <p:spPr bwMode="auto">
          <a:xfrm>
            <a:off x="0" y="0"/>
            <a:ext cx="9142364" cy="5143500"/>
          </a:xfrm>
          <a:prstGeom prst="rect">
            <a:avLst/>
          </a:prstGeom>
          <a:noFill/>
        </p:spPr>
      </p:pic>
      <p:sp>
        <p:nvSpPr>
          <p:cNvPr id="4" name="TextBox 3"/>
          <p:cNvSpPr txBox="1"/>
          <p:nvPr/>
        </p:nvSpPr>
        <p:spPr>
          <a:xfrm>
            <a:off x="2267744" y="3003798"/>
            <a:ext cx="4224233" cy="707886"/>
          </a:xfrm>
          <a:prstGeom prst="rect">
            <a:avLst/>
          </a:prstGeom>
          <a:noFill/>
        </p:spPr>
        <p:txBody>
          <a:bodyPr wrap="none" rtlCol="0">
            <a:spAutoFit/>
          </a:bodyPr>
          <a:lstStyle/>
          <a:p>
            <a:r>
              <a:rPr lang="zh-CN" altLang="en-US" sz="4000" b="1" dirty="0" smtClean="0">
                <a:latin typeface="微软雅黑" pitchFamily="34" charset="-122"/>
                <a:ea typeface="微软雅黑" pitchFamily="34" charset="-122"/>
              </a:rPr>
              <a:t>创业</a:t>
            </a:r>
            <a:r>
              <a:rPr lang="zh-CN" altLang="en-US" sz="4000" b="1" dirty="0" smtClean="0">
                <a:latin typeface="微软雅黑" pitchFamily="34" charset="-122"/>
                <a:ea typeface="微软雅黑" pitchFamily="34" charset="-122"/>
              </a:rPr>
              <a:t>路上</a:t>
            </a:r>
            <a:r>
              <a:rPr lang="en-US" altLang="zh-CN" sz="3600" b="1" dirty="0">
                <a:latin typeface="微软雅黑" pitchFamily="34" charset="-122"/>
                <a:ea typeface="微软雅黑" pitchFamily="34" charset="-122"/>
              </a:rPr>
              <a:t> </a:t>
            </a:r>
            <a:r>
              <a:rPr lang="zh-CN" altLang="en-US" sz="3600" b="1" smtClean="0">
                <a:latin typeface="微软雅黑" pitchFamily="34" charset="-122"/>
                <a:ea typeface="微软雅黑" pitchFamily="34" charset="-122"/>
              </a:rPr>
              <a:t>从未言弃</a:t>
            </a:r>
            <a:endParaRPr lang="en-US" altLang="zh-CN" sz="4000" b="1" dirty="0" smtClean="0">
              <a:latin typeface="微软雅黑" pitchFamily="34" charset="-122"/>
              <a:ea typeface="微软雅黑" pitchFamily="34" charset="-122"/>
            </a:endParaRPr>
          </a:p>
        </p:txBody>
      </p:sp>
      <p:grpSp>
        <p:nvGrpSpPr>
          <p:cNvPr id="13" name="组合 12"/>
          <p:cNvGrpSpPr/>
          <p:nvPr/>
        </p:nvGrpSpPr>
        <p:grpSpPr>
          <a:xfrm>
            <a:off x="2195736" y="2571750"/>
            <a:ext cx="1080120" cy="369332"/>
            <a:chOff x="2339752" y="2571750"/>
            <a:chExt cx="1080120" cy="369332"/>
          </a:xfrm>
        </p:grpSpPr>
        <p:sp>
          <p:nvSpPr>
            <p:cNvPr id="5" name="矩形 4"/>
            <p:cNvSpPr/>
            <p:nvPr/>
          </p:nvSpPr>
          <p:spPr>
            <a:xfrm>
              <a:off x="2339752" y="2571750"/>
              <a:ext cx="108012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470701" y="2571750"/>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理想</a:t>
              </a:r>
              <a:endParaRPr lang="zh-CN" altLang="en-US" b="1" dirty="0">
                <a:solidFill>
                  <a:schemeClr val="bg1"/>
                </a:solidFill>
                <a:latin typeface="微软雅黑" pitchFamily="34" charset="-122"/>
                <a:ea typeface="微软雅黑" pitchFamily="34" charset="-122"/>
              </a:endParaRPr>
            </a:p>
          </p:txBody>
        </p:sp>
      </p:grpSp>
      <p:grpSp>
        <p:nvGrpSpPr>
          <p:cNvPr id="14" name="组合 13"/>
          <p:cNvGrpSpPr/>
          <p:nvPr/>
        </p:nvGrpSpPr>
        <p:grpSpPr>
          <a:xfrm>
            <a:off x="3419872" y="2571750"/>
            <a:ext cx="1080120" cy="369333"/>
            <a:chOff x="3563888" y="2571750"/>
            <a:chExt cx="1080120" cy="369333"/>
          </a:xfrm>
        </p:grpSpPr>
        <p:sp>
          <p:nvSpPr>
            <p:cNvPr id="6" name="矩形 5"/>
            <p:cNvSpPr/>
            <p:nvPr/>
          </p:nvSpPr>
          <p:spPr>
            <a:xfrm>
              <a:off x="3563888" y="2571750"/>
              <a:ext cx="108012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683951" y="2571751"/>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坚持</a:t>
              </a:r>
              <a:endParaRPr lang="zh-CN" altLang="en-US" b="1" dirty="0">
                <a:solidFill>
                  <a:schemeClr val="bg1"/>
                </a:solidFill>
                <a:latin typeface="微软雅黑" pitchFamily="34" charset="-122"/>
                <a:ea typeface="微软雅黑" pitchFamily="34" charset="-122"/>
              </a:endParaRPr>
            </a:p>
          </p:txBody>
        </p:sp>
      </p:grpSp>
      <p:grpSp>
        <p:nvGrpSpPr>
          <p:cNvPr id="15" name="组合 14"/>
          <p:cNvGrpSpPr/>
          <p:nvPr/>
        </p:nvGrpSpPr>
        <p:grpSpPr>
          <a:xfrm>
            <a:off x="4644008" y="2571750"/>
            <a:ext cx="1080120" cy="380218"/>
            <a:chOff x="4788024" y="2571750"/>
            <a:chExt cx="1080120" cy="380218"/>
          </a:xfrm>
        </p:grpSpPr>
        <p:sp>
          <p:nvSpPr>
            <p:cNvPr id="7" name="矩形 6"/>
            <p:cNvSpPr/>
            <p:nvPr/>
          </p:nvSpPr>
          <p:spPr>
            <a:xfrm>
              <a:off x="4788024" y="2571750"/>
              <a:ext cx="108012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4886316" y="2582636"/>
              <a:ext cx="646331"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行动</a:t>
              </a:r>
              <a:endParaRPr lang="zh-CN" altLang="en-US"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5796136" y="2571750"/>
            <a:ext cx="1107996" cy="369332"/>
            <a:chOff x="5940152" y="2571750"/>
            <a:chExt cx="1107996" cy="369332"/>
          </a:xfrm>
        </p:grpSpPr>
        <p:sp>
          <p:nvSpPr>
            <p:cNvPr id="8" name="矩形 7"/>
            <p:cNvSpPr/>
            <p:nvPr/>
          </p:nvSpPr>
          <p:spPr>
            <a:xfrm>
              <a:off x="5940152" y="2571750"/>
              <a:ext cx="108012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940152" y="2571750"/>
              <a:ext cx="1107996" cy="369332"/>
            </a:xfrm>
            <a:prstGeom prst="rect">
              <a:avLst/>
            </a:prstGeom>
            <a:noFill/>
          </p:spPr>
          <p:txBody>
            <a:bodyPr wrap="none" rtlCol="0">
              <a:spAutoFit/>
            </a:bodyPr>
            <a:lstStyle/>
            <a:p>
              <a:r>
                <a:rPr lang="zh-CN" altLang="en-US" b="1" dirty="0" smtClean="0">
                  <a:solidFill>
                    <a:schemeClr val="bg1"/>
                  </a:solidFill>
                  <a:latin typeface="微软雅黑" pitchFamily="34" charset="-122"/>
                  <a:ea typeface="微软雅黑" pitchFamily="34" charset="-122"/>
                </a:rPr>
                <a:t>惊心动魄</a:t>
              </a:r>
              <a:endParaRPr lang="zh-CN" altLang="en-US" b="1" dirty="0">
                <a:solidFill>
                  <a:schemeClr val="bg1"/>
                </a:solidFill>
                <a:latin typeface="微软雅黑" pitchFamily="34" charset="-122"/>
                <a:ea typeface="微软雅黑" pitchFamily="34" charset="-122"/>
              </a:endParaRPr>
            </a:p>
          </p:txBody>
        </p:sp>
      </p:grpSp>
      <p:pic>
        <p:nvPicPr>
          <p:cNvPr id="2" name="图片 1"/>
          <p:cNvPicPr>
            <a:picLocks noChangeAspect="1"/>
          </p:cNvPicPr>
          <p:nvPr/>
        </p:nvPicPr>
        <p:blipFill>
          <a:blip r:embed="rId3"/>
          <a:stretch>
            <a:fillRect/>
          </a:stretch>
        </p:blipFill>
        <p:spPr>
          <a:xfrm>
            <a:off x="6444208" y="4525026"/>
            <a:ext cx="1417822" cy="618474"/>
          </a:xfrm>
          <a:prstGeom prst="rect">
            <a:avLst/>
          </a:prstGeom>
        </p:spPr>
      </p:pic>
      <p:pic>
        <p:nvPicPr>
          <p:cNvPr id="17" name="图片 16"/>
          <p:cNvPicPr>
            <a:picLocks noChangeAspect="1"/>
          </p:cNvPicPr>
          <p:nvPr/>
        </p:nvPicPr>
        <p:blipFill>
          <a:blip r:embed="rId4"/>
          <a:stretch>
            <a:fillRect/>
          </a:stretch>
        </p:blipFill>
        <p:spPr>
          <a:xfrm>
            <a:off x="5619750" y="4217257"/>
            <a:ext cx="3524250" cy="923925"/>
          </a:xfrm>
          <a:prstGeom prst="rect">
            <a:avLst/>
          </a:prstGeom>
        </p:spPr>
      </p:pic>
    </p:spTree>
    <p:extLst>
      <p:ext uri="{BB962C8B-B14F-4D97-AF65-F5344CB8AC3E}">
        <p14:creationId xmlns:p14="http://schemas.microsoft.com/office/powerpoint/2010/main" val="18822978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072412" y="2422664"/>
            <a:ext cx="4198585"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二、第一次创业</a:t>
            </a:r>
            <a:r>
              <a:rPr lang="zh-CN" altLang="en-US" sz="2400" b="1" dirty="0" smtClean="0">
                <a:latin typeface="微软雅黑" pitchFamily="34" charset="-122"/>
                <a:ea typeface="微软雅黑" pitchFamily="34" charset="-122"/>
              </a:rPr>
              <a:t>的失败经验谈</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Tree>
    <p:extLst>
      <p:ext uri="{BB962C8B-B14F-4D97-AF65-F5344CB8AC3E}">
        <p14:creationId xmlns:p14="http://schemas.microsoft.com/office/powerpoint/2010/main" val="25948936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9" name="TextBox 49"/>
          <p:cNvSpPr txBox="1"/>
          <p:nvPr/>
        </p:nvSpPr>
        <p:spPr>
          <a:xfrm>
            <a:off x="1513783" y="406864"/>
            <a:ext cx="1569660"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正确看待失败</a:t>
            </a:r>
            <a:endParaRPr lang="zh-CN" altLang="en-US" b="1" dirty="0">
              <a:latin typeface="微软雅黑" pitchFamily="34" charset="-122"/>
              <a:ea typeface="微软雅黑" pitchFamily="34" charset="-122"/>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smtClean="0"/>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2749" y1="41964" x2="12749" y2="41964"/>
                      </a14:backgroundRemoval>
                    </a14:imgEffect>
                  </a14:imgLayer>
                </a14:imgProps>
              </a:ext>
            </a:extLst>
          </a:blip>
          <a:stretch>
            <a:fillRect/>
          </a:stretch>
        </p:blipFill>
        <p:spPr>
          <a:xfrm>
            <a:off x="4211960" y="1131590"/>
            <a:ext cx="4761649" cy="3187080"/>
          </a:xfrm>
          <a:prstGeom prst="rect">
            <a:avLst/>
          </a:prstGeom>
        </p:spPr>
      </p:pic>
      <p:sp>
        <p:nvSpPr>
          <p:cNvPr id="12" name="矩形 11"/>
          <p:cNvSpPr/>
          <p:nvPr/>
        </p:nvSpPr>
        <p:spPr>
          <a:xfrm>
            <a:off x="251520" y="2427734"/>
            <a:ext cx="5097586" cy="461665"/>
          </a:xfrm>
          <a:prstGeom prst="rect">
            <a:avLst/>
          </a:prstGeom>
        </p:spPr>
        <p:txBody>
          <a:bodyPr wrap="square">
            <a:spAutoFit/>
          </a:bodyPr>
          <a:lstStyle/>
          <a:p>
            <a:r>
              <a:rPr lang="zh-CN" altLang="en-US" sz="2400" b="1" dirty="0" smtClean="0">
                <a:solidFill>
                  <a:srgbClr val="FFFFFF"/>
                </a:solidFill>
                <a:latin typeface="微软雅黑" panose="020B0503020204020204" pitchFamily="34" charset="-122"/>
                <a:ea typeface="微软雅黑" panose="020B0503020204020204" pitchFamily="34" charset="-122"/>
              </a:rPr>
              <a:t>其实一开始我是拒绝的。。。</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860032" y="4515966"/>
            <a:ext cx="2952328" cy="369332"/>
          </a:xfrm>
          <a:prstGeom prst="rect">
            <a:avLst/>
          </a:prstGeom>
          <a:noFill/>
        </p:spPr>
        <p:txBody>
          <a:bodyPr wrap="square" rtlCol="0">
            <a:spAutoFit/>
          </a:bodyPr>
          <a:lstStyle/>
          <a:p>
            <a:r>
              <a:rPr kumimoji="1" lang="zh-CN" altLang="en-US" dirty="0" smtClean="0">
                <a:latin typeface="微软雅黑"/>
                <a:ea typeface="微软雅黑"/>
                <a:cs typeface="微软雅黑"/>
              </a:rPr>
              <a:t>推荐一本书－－</a:t>
            </a:r>
            <a:r>
              <a:rPr kumimoji="1" lang="zh-CN" altLang="zh-CN" dirty="0" smtClean="0">
                <a:latin typeface="微软雅黑"/>
                <a:ea typeface="微软雅黑"/>
                <a:cs typeface="微软雅黑"/>
              </a:rPr>
              <a:t>《</a:t>
            </a:r>
            <a:r>
              <a:rPr kumimoji="1" lang="zh-CN" altLang="en-US" dirty="0" smtClean="0">
                <a:latin typeface="微软雅黑"/>
                <a:ea typeface="微软雅黑"/>
                <a:cs typeface="微软雅黑"/>
              </a:rPr>
              <a:t>大败局</a:t>
            </a:r>
            <a:r>
              <a:rPr kumimoji="1" lang="en-US" altLang="zh-CN" dirty="0" smtClean="0">
                <a:latin typeface="微软雅黑"/>
                <a:ea typeface="微软雅黑"/>
                <a:cs typeface="微软雅黑"/>
              </a:rPr>
              <a:t>》</a:t>
            </a:r>
          </a:p>
        </p:txBody>
      </p:sp>
    </p:spTree>
    <p:extLst>
      <p:ext uri="{BB962C8B-B14F-4D97-AF65-F5344CB8AC3E}">
        <p14:creationId xmlns:p14="http://schemas.microsoft.com/office/powerpoint/2010/main" val="1747531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72448" y="0"/>
            <a:ext cx="4269918" cy="1119411"/>
          </a:xfrm>
          <a:prstGeom prst="rect">
            <a:avLst/>
          </a:prstGeom>
        </p:spPr>
      </p:pic>
      <p:pic>
        <p:nvPicPr>
          <p:cNvPr id="3" name="图片 2"/>
          <p:cNvPicPr>
            <a:picLocks noChangeAspect="1"/>
          </p:cNvPicPr>
          <p:nvPr/>
        </p:nvPicPr>
        <p:blipFill>
          <a:blip r:embed="rId2"/>
          <a:stretch>
            <a:fillRect/>
          </a:stretch>
        </p:blipFill>
        <p:spPr>
          <a:xfrm>
            <a:off x="5619750" y="4217257"/>
            <a:ext cx="3524250" cy="923925"/>
          </a:xfrm>
          <a:prstGeom prst="rect">
            <a:avLst/>
          </a:prstGeom>
        </p:spPr>
      </p:pic>
      <p:grpSp>
        <p:nvGrpSpPr>
          <p:cNvPr id="7" name="组合 6"/>
          <p:cNvGrpSpPr/>
          <p:nvPr/>
        </p:nvGrpSpPr>
        <p:grpSpPr>
          <a:xfrm>
            <a:off x="107504" y="267494"/>
            <a:ext cx="4968553" cy="648072"/>
            <a:chOff x="224063" y="252314"/>
            <a:chExt cx="8768035" cy="1008112"/>
          </a:xfrm>
        </p:grpSpPr>
        <p:sp>
          <p:nvSpPr>
            <p:cNvPr id="8" name="矩形 7"/>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
            <p:cNvGrpSpPr/>
            <p:nvPr/>
          </p:nvGrpSpPr>
          <p:grpSpPr>
            <a:xfrm>
              <a:off x="224063" y="252314"/>
              <a:ext cx="2431330" cy="1008112"/>
              <a:chOff x="2240287" y="1692474"/>
              <a:chExt cx="2431330" cy="1008112"/>
            </a:xfrm>
          </p:grpSpPr>
          <p:sp>
            <p:nvSpPr>
              <p:cNvPr id="10"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2" name="TextBox 49"/>
          <p:cNvSpPr txBox="1"/>
          <p:nvPr/>
        </p:nvSpPr>
        <p:spPr>
          <a:xfrm>
            <a:off x="1513783" y="406864"/>
            <a:ext cx="272382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学会复盘，才能走的更远</a:t>
            </a:r>
            <a:endParaRPr lang="zh-CN" altLang="en-US" b="1" dirty="0">
              <a:latin typeface="微软雅黑" pitchFamily="34" charset="-122"/>
              <a:ea typeface="微软雅黑" pitchFamily="34" charset="-122"/>
            </a:endParaRPr>
          </a:p>
        </p:txBody>
      </p:sp>
      <p:sp>
        <p:nvSpPr>
          <p:cNvPr id="13" name="TextBox 16"/>
          <p:cNvSpPr txBox="1"/>
          <p:nvPr/>
        </p:nvSpPr>
        <p:spPr>
          <a:xfrm>
            <a:off x="683568" y="156577"/>
            <a:ext cx="936104"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smtClean="0"/>
          </a:p>
        </p:txBody>
      </p:sp>
      <p:sp>
        <p:nvSpPr>
          <p:cNvPr id="4" name="文本框 3"/>
          <p:cNvSpPr txBox="1"/>
          <p:nvPr/>
        </p:nvSpPr>
        <p:spPr>
          <a:xfrm>
            <a:off x="395536" y="2715766"/>
            <a:ext cx="345638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重新思考，重新开始</a:t>
            </a:r>
            <a:endParaRPr lang="en-US" altLang="zh-CN" sz="2400" b="1" dirty="0" smtClean="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4096281" y="1419622"/>
            <a:ext cx="4916514" cy="3075930"/>
          </a:xfrm>
          <a:prstGeom prst="rect">
            <a:avLst/>
          </a:prstGeom>
          <a:ln>
            <a:noFill/>
          </a:ln>
          <a:effectLst>
            <a:softEdge rad="112500"/>
          </a:effectLst>
        </p:spPr>
      </p:pic>
    </p:spTree>
    <p:extLst>
      <p:ext uri="{BB962C8B-B14F-4D97-AF65-F5344CB8AC3E}">
        <p14:creationId xmlns:p14="http://schemas.microsoft.com/office/powerpoint/2010/main" val="24751002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2" cstate="print"/>
          <a:srcRect/>
          <a:stretch>
            <a:fillRect/>
          </a:stretch>
        </p:blipFill>
        <p:spPr bwMode="auto">
          <a:xfrm>
            <a:off x="1634" y="-2977"/>
            <a:ext cx="9142366" cy="5143500"/>
          </a:xfrm>
          <a:prstGeom prst="rect">
            <a:avLst/>
          </a:prstGeom>
          <a:noFill/>
        </p:spPr>
      </p:pic>
      <p:pic>
        <p:nvPicPr>
          <p:cNvPr id="2" name="图片 1"/>
          <p:cNvPicPr>
            <a:picLocks noChangeAspect="1"/>
          </p:cNvPicPr>
          <p:nvPr/>
        </p:nvPicPr>
        <p:blipFill>
          <a:blip r:embed="rId3"/>
          <a:stretch>
            <a:fillRect/>
          </a:stretch>
        </p:blipFill>
        <p:spPr>
          <a:xfrm>
            <a:off x="4872448" y="0"/>
            <a:ext cx="4269918" cy="1119411"/>
          </a:xfrm>
          <a:prstGeom prst="rect">
            <a:avLst/>
          </a:prstGeom>
        </p:spPr>
      </p:pic>
      <p:pic>
        <p:nvPicPr>
          <p:cNvPr id="3" name="图片 2"/>
          <p:cNvPicPr>
            <a:picLocks noChangeAspect="1"/>
          </p:cNvPicPr>
          <p:nvPr/>
        </p:nvPicPr>
        <p:blipFill>
          <a:blip r:embed="rId3"/>
          <a:stretch>
            <a:fillRect/>
          </a:stretch>
        </p:blipFill>
        <p:spPr>
          <a:xfrm>
            <a:off x="5619750" y="4217257"/>
            <a:ext cx="3524250" cy="923925"/>
          </a:xfrm>
          <a:prstGeom prst="rect">
            <a:avLst/>
          </a:prstGeom>
        </p:spPr>
      </p:pic>
      <p:grpSp>
        <p:nvGrpSpPr>
          <p:cNvPr id="7" name="组合 6"/>
          <p:cNvGrpSpPr/>
          <p:nvPr/>
        </p:nvGrpSpPr>
        <p:grpSpPr>
          <a:xfrm>
            <a:off x="107504" y="267494"/>
            <a:ext cx="4968553" cy="648072"/>
            <a:chOff x="224063" y="252314"/>
            <a:chExt cx="8768035" cy="1008112"/>
          </a:xfrm>
        </p:grpSpPr>
        <p:sp>
          <p:nvSpPr>
            <p:cNvPr id="8" name="矩形 7"/>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
            <p:cNvGrpSpPr/>
            <p:nvPr/>
          </p:nvGrpSpPr>
          <p:grpSpPr>
            <a:xfrm>
              <a:off x="224063" y="252314"/>
              <a:ext cx="2431330" cy="1008112"/>
              <a:chOff x="2240287" y="1692474"/>
              <a:chExt cx="2431330" cy="1008112"/>
            </a:xfrm>
          </p:grpSpPr>
          <p:sp>
            <p:nvSpPr>
              <p:cNvPr id="10"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2" name="TextBox 49"/>
          <p:cNvSpPr txBox="1"/>
          <p:nvPr/>
        </p:nvSpPr>
        <p:spPr>
          <a:xfrm>
            <a:off x="1513783" y="406864"/>
            <a:ext cx="2274982"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初创团队的三个要素</a:t>
            </a:r>
            <a:endParaRPr lang="zh-CN" altLang="en-US" b="1" dirty="0">
              <a:latin typeface="微软雅黑" pitchFamily="34" charset="-122"/>
              <a:ea typeface="微软雅黑" pitchFamily="34" charset="-122"/>
            </a:endParaRPr>
          </a:p>
        </p:txBody>
      </p:sp>
      <p:sp>
        <p:nvSpPr>
          <p:cNvPr id="13" name="TextBox 16"/>
          <p:cNvSpPr txBox="1"/>
          <p:nvPr/>
        </p:nvSpPr>
        <p:spPr>
          <a:xfrm>
            <a:off x="683568" y="156577"/>
            <a:ext cx="1008112" cy="830997"/>
          </a:xfrm>
          <a:prstGeom prst="rect">
            <a:avLst/>
          </a:prstGeom>
          <a:noFill/>
        </p:spPr>
        <p:txBody>
          <a:bodyPr wrap="square" rtlCol="0">
            <a:spAutoFit/>
          </a:bodyPr>
          <a:lstStyle/>
          <a:p>
            <a:r>
              <a:rPr lang="en-US" altLang="zh-CN" sz="4800" b="1" dirty="0" smtClean="0">
                <a:latin typeface="Agency FB" panose="020B0503020202020204" pitchFamily="34" charset="0"/>
              </a:rPr>
              <a:t>03</a:t>
            </a:r>
            <a:endParaRPr lang="zh-CN" altLang="en-US" sz="4800" b="1" dirty="0" smtClean="0"/>
          </a:p>
        </p:txBody>
      </p:sp>
      <p:graphicFrame>
        <p:nvGraphicFramePr>
          <p:cNvPr id="18" name="图示 17"/>
          <p:cNvGraphicFramePr/>
          <p:nvPr>
            <p:extLst>
              <p:ext uri="{D42A27DB-BD31-4B8C-83A1-F6EECF244321}">
                <p14:modId xmlns:p14="http://schemas.microsoft.com/office/powerpoint/2010/main" val="2374268033"/>
              </p:ext>
            </p:extLst>
          </p:nvPr>
        </p:nvGraphicFramePr>
        <p:xfrm>
          <a:off x="-324544" y="1404570"/>
          <a:ext cx="4983645" cy="33224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文本框 19"/>
          <p:cNvSpPr txBox="1"/>
          <p:nvPr/>
        </p:nvSpPr>
        <p:spPr>
          <a:xfrm>
            <a:off x="5618752" y="1806527"/>
            <a:ext cx="2880320" cy="1323439"/>
          </a:xfrm>
          <a:prstGeom prst="rect">
            <a:avLst/>
          </a:prstGeom>
          <a:noFill/>
        </p:spPr>
        <p:txBody>
          <a:bodyPr wrap="square" rtlCol="0">
            <a:spAutoFit/>
          </a:bodyPr>
          <a:lstStyle/>
          <a:p>
            <a:r>
              <a:rPr lang="zh-CN" altLang="en-US" sz="4000" b="1" dirty="0" smtClean="0">
                <a:solidFill>
                  <a:srgbClr val="FFFFFF"/>
                </a:solidFill>
                <a:latin typeface="微软雅黑" panose="020B0503020204020204" pitchFamily="34" charset="-122"/>
                <a:ea typeface="微软雅黑" panose="020B0503020204020204" pitchFamily="34" charset="-122"/>
              </a:rPr>
              <a:t>蚂蚁过河，抱团前行</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673514" y="3535112"/>
            <a:ext cx="3416721" cy="276999"/>
          </a:xfrm>
          <a:prstGeom prst="rect">
            <a:avLst/>
          </a:prstGeom>
          <a:noFill/>
        </p:spPr>
        <p:txBody>
          <a:bodyPr wrap="square" rtlCol="0">
            <a:spAutoFit/>
          </a:bodyPr>
          <a:lstStyle/>
          <a:p>
            <a:r>
              <a:rPr lang="zh-CN" altLang="en-US" sz="1200" dirty="0" smtClean="0">
                <a:solidFill>
                  <a:srgbClr val="FFFFFF"/>
                </a:solidFill>
                <a:latin typeface="微软雅黑" panose="020B0503020204020204" pitchFamily="34" charset="-122"/>
                <a:ea typeface="微软雅黑" panose="020B0503020204020204" pitchFamily="34" charset="-122"/>
              </a:rPr>
              <a:t>人与人之间只有一种关系：合作</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4723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1800493" cy="369332"/>
          </a:xfrm>
          <a:prstGeom prst="rect">
            <a:avLst/>
          </a:prstGeom>
          <a:noFill/>
        </p:spPr>
        <p:txBody>
          <a:bodyPr wrap="none" rtlCol="0">
            <a:spAutoFit/>
          </a:bodyPr>
          <a:lstStyle/>
          <a:p>
            <a:r>
              <a:rPr lang="zh-CN" altLang="en-US" b="1" dirty="0" smtClean="0">
                <a:latin typeface="微软雅黑"/>
                <a:ea typeface="微软雅黑"/>
                <a:cs typeface="微软雅黑"/>
              </a:rPr>
              <a:t>人比产品更重要</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2" name="文本框 11"/>
          <p:cNvSpPr txBox="1"/>
          <p:nvPr/>
        </p:nvSpPr>
        <p:spPr>
          <a:xfrm>
            <a:off x="395536" y="1491630"/>
            <a:ext cx="7992888" cy="923330"/>
          </a:xfrm>
          <a:prstGeom prst="rect">
            <a:avLst/>
          </a:prstGeom>
          <a:noFill/>
        </p:spPr>
        <p:txBody>
          <a:bodyPr wrap="square" rtlCol="0">
            <a:spAutoFit/>
          </a:bodyPr>
          <a:lstStyle/>
          <a:p>
            <a:r>
              <a:rPr kumimoji="1" lang="zh-CN" altLang="en-US" dirty="0">
                <a:latin typeface="微软雅黑"/>
                <a:ea typeface="微软雅黑"/>
                <a:cs typeface="微软雅黑"/>
              </a:rPr>
              <a:t>“想拉一个投资，</a:t>
            </a:r>
            <a:r>
              <a:rPr kumimoji="1" lang="zh-CN" altLang="en-US" dirty="0" smtClean="0">
                <a:latin typeface="微软雅黑"/>
                <a:ea typeface="微软雅黑"/>
                <a:cs typeface="微软雅黑"/>
              </a:rPr>
              <a:t>把产品做上线以后交给别人运营。。。。”</a:t>
            </a:r>
            <a:endParaRPr kumimoji="1" lang="en-US" altLang="zh-CN" dirty="0">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0" b="98667" l="0" r="89778">
                        <a14:foregroundMark x1="59111" y1="14667" x2="59111" y2="14667"/>
                      </a14:backgroundRemoval>
                    </a14:imgEffect>
                  </a14:imgLayer>
                </a14:imgProps>
              </a:ext>
            </a:extLst>
          </a:blip>
          <a:stretch>
            <a:fillRect/>
          </a:stretch>
        </p:blipFill>
        <p:spPr>
          <a:xfrm>
            <a:off x="6516216" y="1419622"/>
            <a:ext cx="2857500" cy="2857500"/>
          </a:xfrm>
          <a:prstGeom prst="rect">
            <a:avLst/>
          </a:prstGeom>
        </p:spPr>
      </p:pic>
    </p:spTree>
    <p:extLst>
      <p:ext uri="{BB962C8B-B14F-4D97-AF65-F5344CB8AC3E}">
        <p14:creationId xmlns:p14="http://schemas.microsoft.com/office/powerpoint/2010/main" val="181288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1800493" cy="369332"/>
          </a:xfrm>
          <a:prstGeom prst="rect">
            <a:avLst/>
          </a:prstGeom>
          <a:noFill/>
        </p:spPr>
        <p:txBody>
          <a:bodyPr wrap="none" rtlCol="0">
            <a:spAutoFit/>
          </a:bodyPr>
          <a:lstStyle/>
          <a:p>
            <a:r>
              <a:rPr lang="zh-CN" altLang="en-US" b="1" dirty="0" smtClean="0">
                <a:latin typeface="微软雅黑"/>
                <a:ea typeface="微软雅黑"/>
                <a:cs typeface="微软雅黑"/>
              </a:rPr>
              <a:t>人比产品更重要</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2" name="文本框 11"/>
          <p:cNvSpPr txBox="1"/>
          <p:nvPr/>
        </p:nvSpPr>
        <p:spPr>
          <a:xfrm>
            <a:off x="539552" y="1419622"/>
            <a:ext cx="7992888" cy="2215992"/>
          </a:xfrm>
          <a:prstGeom prst="rect">
            <a:avLst/>
          </a:prstGeom>
          <a:noFill/>
        </p:spPr>
        <p:txBody>
          <a:bodyPr wrap="square" rtlCol="0">
            <a:spAutoFit/>
          </a:bodyPr>
          <a:lstStyle/>
          <a:p>
            <a:r>
              <a:rPr kumimoji="1" lang="zh-CN" altLang="en-US" dirty="0">
                <a:latin typeface="微软雅黑"/>
                <a:ea typeface="微软雅黑"/>
                <a:cs typeface="微软雅黑"/>
              </a:rPr>
              <a:t>“想拉一个投资，</a:t>
            </a:r>
            <a:r>
              <a:rPr kumimoji="1" lang="zh-CN" altLang="en-US" dirty="0" smtClean="0">
                <a:latin typeface="微软雅黑"/>
                <a:ea typeface="微软雅黑"/>
                <a:cs typeface="微软雅黑"/>
              </a:rPr>
              <a:t>把产品做上线以后交给别人运营。。。。”</a:t>
            </a:r>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zh-CN" altLang="en-US" sz="2400" dirty="0" smtClean="0">
                <a:solidFill>
                  <a:schemeClr val="bg1"/>
                </a:solidFill>
                <a:latin typeface="微软雅黑"/>
                <a:ea typeface="微软雅黑"/>
                <a:cs typeface="微软雅黑"/>
              </a:rPr>
              <a:t>投团队而非投产品</a:t>
            </a:r>
            <a:endParaRPr kumimoji="1" lang="en-US" altLang="zh-CN" sz="2400" dirty="0" smtClean="0">
              <a:solidFill>
                <a:schemeClr val="bg1"/>
              </a:solidFill>
              <a:latin typeface="微软雅黑"/>
              <a:ea typeface="微软雅黑"/>
              <a:cs typeface="微软雅黑"/>
            </a:endParaRPr>
          </a:p>
          <a:p>
            <a:endParaRPr kumimoji="1" lang="en-US" altLang="zh-CN" sz="2400" dirty="0">
              <a:solidFill>
                <a:schemeClr val="bg1"/>
              </a:solidFill>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p:txBody>
      </p:sp>
      <p:pic>
        <p:nvPicPr>
          <p:cNvPr id="11" name="图片 10"/>
          <p:cNvPicPr>
            <a:picLocks noChangeAspect="1"/>
          </p:cNvPicPr>
          <p:nvPr/>
        </p:nvPicPr>
        <p:blipFill>
          <a:blip r:embed="rId2">
            <a:extLst>
              <a:ext uri="{BEBA8EAE-BF5A-486C-A8C5-ECC9F3942E4B}">
                <a14:imgProps xmlns:a14="http://schemas.microsoft.com/office/drawing/2010/main">
                  <a14:imgLayer r:embed="rId3">
                    <a14:imgEffect>
                      <a14:backgroundRemoval t="0" b="98667" l="0" r="89778">
                        <a14:foregroundMark x1="59111" y1="14667" x2="59111" y2="14667"/>
                      </a14:backgroundRemoval>
                    </a14:imgEffect>
                  </a14:imgLayer>
                </a14:imgProps>
              </a:ext>
            </a:extLst>
          </a:blip>
          <a:stretch>
            <a:fillRect/>
          </a:stretch>
        </p:blipFill>
        <p:spPr>
          <a:xfrm>
            <a:off x="6286500" y="1419622"/>
            <a:ext cx="2857500" cy="2857500"/>
          </a:xfrm>
          <a:prstGeom prst="rect">
            <a:avLst/>
          </a:prstGeom>
        </p:spPr>
      </p:pic>
    </p:spTree>
    <p:extLst>
      <p:ext uri="{BB962C8B-B14F-4D97-AF65-F5344CB8AC3E}">
        <p14:creationId xmlns:p14="http://schemas.microsoft.com/office/powerpoint/2010/main" val="86041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1800493" cy="369332"/>
          </a:xfrm>
          <a:prstGeom prst="rect">
            <a:avLst/>
          </a:prstGeom>
          <a:noFill/>
        </p:spPr>
        <p:txBody>
          <a:bodyPr wrap="none" rtlCol="0">
            <a:spAutoFit/>
          </a:bodyPr>
          <a:lstStyle/>
          <a:p>
            <a:r>
              <a:rPr lang="zh-CN" altLang="en-US" b="1" dirty="0" smtClean="0">
                <a:latin typeface="微软雅黑"/>
                <a:ea typeface="微软雅黑"/>
                <a:cs typeface="微软雅黑"/>
              </a:rPr>
              <a:t>人比产品更重要</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2" name="文本框 11"/>
          <p:cNvSpPr txBox="1"/>
          <p:nvPr/>
        </p:nvSpPr>
        <p:spPr>
          <a:xfrm>
            <a:off x="539552" y="1419622"/>
            <a:ext cx="7992888" cy="2585323"/>
          </a:xfrm>
          <a:prstGeom prst="rect">
            <a:avLst/>
          </a:prstGeom>
          <a:noFill/>
        </p:spPr>
        <p:txBody>
          <a:bodyPr wrap="square" rtlCol="0">
            <a:spAutoFit/>
          </a:bodyPr>
          <a:lstStyle/>
          <a:p>
            <a:r>
              <a:rPr kumimoji="1" lang="zh-CN" altLang="en-US" dirty="0">
                <a:latin typeface="微软雅黑"/>
                <a:ea typeface="微软雅黑"/>
                <a:cs typeface="微软雅黑"/>
              </a:rPr>
              <a:t>“想拉一个投资，</a:t>
            </a:r>
            <a:r>
              <a:rPr kumimoji="1" lang="zh-CN" altLang="en-US" dirty="0" smtClean="0">
                <a:latin typeface="微软雅黑"/>
                <a:ea typeface="微软雅黑"/>
                <a:cs typeface="微软雅黑"/>
              </a:rPr>
              <a:t>把产品做上线以后交给别人运营。。。。”</a:t>
            </a:r>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zh-CN" altLang="en-US" sz="2400" dirty="0">
                <a:solidFill>
                  <a:schemeClr val="bg1"/>
                </a:solidFill>
                <a:latin typeface="微软雅黑"/>
                <a:ea typeface="微软雅黑"/>
                <a:cs typeface="微软雅黑"/>
              </a:rPr>
              <a:t>投团队而非投产品</a:t>
            </a:r>
            <a:endParaRPr kumimoji="1" lang="en-US" altLang="zh-CN" sz="2400" dirty="0">
              <a:solidFill>
                <a:schemeClr val="bg1"/>
              </a:solidFill>
              <a:latin typeface="微软雅黑"/>
              <a:ea typeface="微软雅黑"/>
              <a:cs typeface="微软雅黑"/>
            </a:endParaRPr>
          </a:p>
          <a:p>
            <a:endParaRPr kumimoji="1" lang="en-US" altLang="zh-CN" sz="2400" dirty="0">
              <a:solidFill>
                <a:schemeClr val="bg1"/>
              </a:solidFill>
              <a:latin typeface="微软雅黑"/>
              <a:ea typeface="微软雅黑"/>
              <a:cs typeface="微软雅黑"/>
            </a:endParaRPr>
          </a:p>
          <a:p>
            <a:r>
              <a:rPr kumimoji="1" lang="en-US" altLang="zh-CN" sz="2400" dirty="0">
                <a:solidFill>
                  <a:schemeClr val="bg1"/>
                </a:solidFill>
                <a:latin typeface="微软雅黑"/>
                <a:ea typeface="微软雅黑"/>
                <a:cs typeface="微软雅黑"/>
              </a:rPr>
              <a:t>Idea</a:t>
            </a:r>
            <a:r>
              <a:rPr kumimoji="1" lang="zh-CN" altLang="en-US" sz="2400" dirty="0">
                <a:solidFill>
                  <a:schemeClr val="bg1"/>
                </a:solidFill>
                <a:latin typeface="微软雅黑"/>
                <a:ea typeface="微软雅黑"/>
                <a:cs typeface="微软雅黑"/>
              </a:rPr>
              <a:t>是不值钱的</a:t>
            </a:r>
            <a:endParaRPr kumimoji="1" lang="en-US" altLang="zh-CN" sz="2400" dirty="0">
              <a:solidFill>
                <a:schemeClr val="bg1"/>
              </a:solidFill>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p:txBody>
      </p:sp>
      <p:pic>
        <p:nvPicPr>
          <p:cNvPr id="11" name="图片 10"/>
          <p:cNvPicPr>
            <a:picLocks noChangeAspect="1"/>
          </p:cNvPicPr>
          <p:nvPr/>
        </p:nvPicPr>
        <p:blipFill>
          <a:blip r:embed="rId2">
            <a:extLst>
              <a:ext uri="{BEBA8EAE-BF5A-486C-A8C5-ECC9F3942E4B}">
                <a14:imgProps xmlns:a14="http://schemas.microsoft.com/office/drawing/2010/main">
                  <a14:imgLayer r:embed="rId3">
                    <a14:imgEffect>
                      <a14:backgroundRemoval t="0" b="98667" l="0" r="89778">
                        <a14:foregroundMark x1="59111" y1="14667" x2="59111" y2="14667"/>
                      </a14:backgroundRemoval>
                    </a14:imgEffect>
                  </a14:imgLayer>
                </a14:imgProps>
              </a:ext>
            </a:extLst>
          </a:blip>
          <a:stretch>
            <a:fillRect/>
          </a:stretch>
        </p:blipFill>
        <p:spPr>
          <a:xfrm>
            <a:off x="6286500" y="1419622"/>
            <a:ext cx="2857500" cy="2857500"/>
          </a:xfrm>
          <a:prstGeom prst="rect">
            <a:avLst/>
          </a:prstGeom>
        </p:spPr>
      </p:pic>
    </p:spTree>
    <p:extLst>
      <p:ext uri="{BB962C8B-B14F-4D97-AF65-F5344CB8AC3E}">
        <p14:creationId xmlns:p14="http://schemas.microsoft.com/office/powerpoint/2010/main" val="281974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1800493" cy="369332"/>
          </a:xfrm>
          <a:prstGeom prst="rect">
            <a:avLst/>
          </a:prstGeom>
          <a:noFill/>
        </p:spPr>
        <p:txBody>
          <a:bodyPr wrap="none" rtlCol="0">
            <a:spAutoFit/>
          </a:bodyPr>
          <a:lstStyle/>
          <a:p>
            <a:r>
              <a:rPr lang="zh-CN" altLang="en-US" b="1" dirty="0" smtClean="0">
                <a:latin typeface="微软雅黑"/>
                <a:ea typeface="微软雅黑"/>
                <a:cs typeface="微软雅黑"/>
              </a:rPr>
              <a:t>做合格的创始人</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05</a:t>
            </a:r>
            <a:endParaRPr lang="zh-CN" altLang="en-US" sz="4800" b="1" dirty="0">
              <a:latin typeface="Agency FB" panose="020B0503020202020204" pitchFamily="34" charset="0"/>
            </a:endParaRPr>
          </a:p>
        </p:txBody>
      </p:sp>
      <p:sp>
        <p:nvSpPr>
          <p:cNvPr id="12" name="文本框 11"/>
          <p:cNvSpPr txBox="1"/>
          <p:nvPr/>
        </p:nvSpPr>
        <p:spPr>
          <a:xfrm>
            <a:off x="539552" y="1419622"/>
            <a:ext cx="8280920" cy="923330"/>
          </a:xfrm>
          <a:prstGeom prst="rect">
            <a:avLst/>
          </a:prstGeom>
          <a:noFill/>
        </p:spPr>
        <p:txBody>
          <a:bodyPr wrap="square" rtlCol="0">
            <a:spAutoFit/>
          </a:bodyPr>
          <a:lstStyle/>
          <a:p>
            <a:r>
              <a:rPr kumimoji="1" lang="zh-CN" altLang="en-US" dirty="0" smtClean="0">
                <a:latin typeface="微软雅黑"/>
                <a:ea typeface="微软雅黑"/>
                <a:cs typeface="微软雅黑"/>
              </a:rPr>
              <a:t>“我需要</a:t>
            </a:r>
            <a:r>
              <a:rPr kumimoji="1" lang="en-US" altLang="zh-CN" dirty="0" smtClean="0">
                <a:latin typeface="微软雅黑"/>
                <a:ea typeface="微软雅黑"/>
                <a:cs typeface="微软雅黑"/>
              </a:rPr>
              <a:t>500</a:t>
            </a:r>
            <a:r>
              <a:rPr kumimoji="1" lang="zh-CN" altLang="en-US" dirty="0" smtClean="0">
                <a:latin typeface="微软雅黑"/>
                <a:ea typeface="微软雅黑"/>
                <a:cs typeface="微软雅黑"/>
              </a:rPr>
              <a:t>万，雇一个</a:t>
            </a:r>
            <a:r>
              <a:rPr kumimoji="1" lang="en-US" altLang="zh-CN" dirty="0" smtClean="0">
                <a:latin typeface="微软雅黑"/>
                <a:ea typeface="微软雅黑"/>
                <a:cs typeface="微软雅黑"/>
              </a:rPr>
              <a:t>CEO</a:t>
            </a:r>
            <a:r>
              <a:rPr kumimoji="1" lang="zh-CN" altLang="en-US" dirty="0" smtClean="0">
                <a:latin typeface="微软雅黑"/>
                <a:ea typeface="微软雅黑"/>
                <a:cs typeface="微软雅黑"/>
              </a:rPr>
              <a:t>做操盘手，雇一个</a:t>
            </a:r>
            <a:r>
              <a:rPr kumimoji="1" lang="en-US" altLang="zh-CN" dirty="0" smtClean="0">
                <a:latin typeface="微软雅黑"/>
                <a:ea typeface="微软雅黑"/>
                <a:cs typeface="微软雅黑"/>
              </a:rPr>
              <a:t>CTO</a:t>
            </a:r>
            <a:r>
              <a:rPr kumimoji="1" lang="zh-CN" altLang="en-US" dirty="0" smtClean="0">
                <a:latin typeface="微软雅黑"/>
                <a:ea typeface="微软雅黑"/>
                <a:cs typeface="微软雅黑"/>
              </a:rPr>
              <a:t>带项目，雇一个</a:t>
            </a:r>
            <a:r>
              <a:rPr kumimoji="1" lang="en-US" altLang="zh-CN" dirty="0" smtClean="0">
                <a:latin typeface="微软雅黑"/>
                <a:ea typeface="微软雅黑"/>
                <a:cs typeface="微软雅黑"/>
              </a:rPr>
              <a:t>CXO</a:t>
            </a:r>
            <a:r>
              <a:rPr kumimoji="1" lang="zh-CN" altLang="en-US" dirty="0" smtClean="0">
                <a:latin typeface="微软雅黑"/>
                <a:ea typeface="微软雅黑"/>
                <a:cs typeface="微软雅黑"/>
              </a:rPr>
              <a:t>做。。。。。。。”</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0000" y1="72000" x2="40000" y2="72000"/>
                        <a14:backgroundMark x1="55111" y1="59556" x2="55111" y2="59556"/>
                        <a14:backgroundMark x1="52444" y1="65333" x2="52444" y2="65333"/>
                        <a14:backgroundMark x1="55556" y1="47111" x2="55556" y2="47111"/>
                        <a14:backgroundMark x1="40000" y1="81778" x2="40000" y2="81778"/>
                        <a14:backgroundMark x1="28444" y1="9778" x2="28444" y2="9778"/>
                        <a14:backgroundMark x1="60444" y1="12889" x2="60444" y2="12889"/>
                      </a14:backgroundRemoval>
                    </a14:imgEffect>
                  </a14:imgLayer>
                </a14:imgProps>
              </a:ext>
            </a:extLst>
          </a:blip>
          <a:stretch>
            <a:fillRect/>
          </a:stretch>
        </p:blipFill>
        <p:spPr>
          <a:xfrm>
            <a:off x="251520" y="2211710"/>
            <a:ext cx="2857500" cy="2857500"/>
          </a:xfrm>
          <a:prstGeom prst="rect">
            <a:avLst/>
          </a:prstGeom>
        </p:spPr>
      </p:pic>
      <p:sp>
        <p:nvSpPr>
          <p:cNvPr id="3" name="矩形 2"/>
          <p:cNvSpPr/>
          <p:nvPr/>
        </p:nvSpPr>
        <p:spPr>
          <a:xfrm>
            <a:off x="3995936" y="3147814"/>
            <a:ext cx="3877985" cy="369332"/>
          </a:xfrm>
          <a:prstGeom prst="rect">
            <a:avLst/>
          </a:prstGeom>
        </p:spPr>
        <p:txBody>
          <a:bodyPr wrap="none">
            <a:spAutoFit/>
          </a:bodyPr>
          <a:lstStyle/>
          <a:p>
            <a:r>
              <a:rPr kumimoji="1" lang="zh-CN" altLang="en-US" dirty="0">
                <a:latin typeface="微软雅黑"/>
                <a:ea typeface="微软雅黑"/>
                <a:cs typeface="微软雅黑"/>
              </a:rPr>
              <a:t>反思：作为创始人的核心壁垒是什么</a:t>
            </a:r>
            <a:endParaRPr kumimoji="1" lang="en-US" altLang="zh-CN" dirty="0">
              <a:latin typeface="微软雅黑"/>
              <a:ea typeface="微软雅黑"/>
              <a:cs typeface="微软雅黑"/>
            </a:endParaRPr>
          </a:p>
        </p:txBody>
      </p:sp>
    </p:spTree>
    <p:extLst>
      <p:ext uri="{BB962C8B-B14F-4D97-AF65-F5344CB8AC3E}">
        <p14:creationId xmlns:p14="http://schemas.microsoft.com/office/powerpoint/2010/main" val="110741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1120820" cy="369332"/>
          </a:xfrm>
          <a:prstGeom prst="rect">
            <a:avLst/>
          </a:prstGeom>
          <a:noFill/>
        </p:spPr>
        <p:txBody>
          <a:bodyPr wrap="none" rtlCol="0">
            <a:spAutoFit/>
          </a:bodyPr>
          <a:lstStyle/>
          <a:p>
            <a:r>
              <a:rPr lang="zh-CN" altLang="en-US" b="1" dirty="0" smtClean="0">
                <a:latin typeface="微软雅黑"/>
                <a:ea typeface="微软雅黑"/>
                <a:cs typeface="微软雅黑"/>
              </a:rPr>
              <a:t>关于胆量</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06</a:t>
            </a:r>
            <a:endParaRPr lang="zh-CN" altLang="en-US" sz="4800" b="1" dirty="0">
              <a:latin typeface="Agency FB" panose="020B0503020202020204" pitchFamily="34" charset="0"/>
            </a:endParaRPr>
          </a:p>
        </p:txBody>
      </p:sp>
      <p:sp>
        <p:nvSpPr>
          <p:cNvPr id="2" name="文本框 1"/>
          <p:cNvSpPr txBox="1"/>
          <p:nvPr/>
        </p:nvSpPr>
        <p:spPr>
          <a:xfrm>
            <a:off x="467544" y="1347614"/>
            <a:ext cx="7848872" cy="3693319"/>
          </a:xfrm>
          <a:prstGeom prst="rect">
            <a:avLst/>
          </a:prstGeom>
          <a:noFill/>
        </p:spPr>
        <p:txBody>
          <a:bodyPr wrap="square" rtlCol="0">
            <a:spAutoFit/>
          </a:bodyPr>
          <a:lstStyle/>
          <a:p>
            <a:pPr marL="285750" indent="-285750">
              <a:buFont typeface="Wingdings" charset="2"/>
              <a:buChar char="ü"/>
            </a:pPr>
            <a:r>
              <a:rPr kumimoji="1" lang="zh-CN" altLang="en-US" dirty="0" smtClean="0">
                <a:latin typeface="微软雅黑"/>
                <a:ea typeface="微软雅黑"/>
                <a:cs typeface="微软雅黑"/>
              </a:rPr>
              <a:t>“一个优柔寡断的老板，不配拥有优秀的团队辅佐”</a:t>
            </a:r>
            <a:endParaRPr kumimoji="1" lang="en-US" altLang="zh-CN" dirty="0" smtClean="0">
              <a:latin typeface="微软雅黑"/>
              <a:ea typeface="微软雅黑"/>
              <a:cs typeface="微软雅黑"/>
            </a:endParaRPr>
          </a:p>
          <a:p>
            <a:pPr marL="285750" indent="-285750">
              <a:buFont typeface="Wingdings" charset="2"/>
              <a:buChar char="ü"/>
            </a:pPr>
            <a:endParaRPr kumimoji="1" lang="en-US" altLang="zh-CN" dirty="0">
              <a:latin typeface="微软雅黑"/>
              <a:ea typeface="微软雅黑"/>
              <a:cs typeface="微软雅黑"/>
            </a:endParaRPr>
          </a:p>
          <a:p>
            <a:pPr marL="285750" indent="-285750">
              <a:buFont typeface="Wingdings" charset="2"/>
              <a:buChar char="ü"/>
            </a:pPr>
            <a:r>
              <a:rPr kumimoji="1" lang="zh-CN" altLang="en-US" dirty="0" smtClean="0">
                <a:latin typeface="微软雅黑"/>
                <a:ea typeface="微软雅黑"/>
                <a:cs typeface="微软雅黑"/>
              </a:rPr>
              <a:t>创业和跑步一样，一旦你有了“放弃”的年头，所有的能量就会立刻消失</a:t>
            </a:r>
            <a:endParaRPr kumimoji="1" lang="en-US" altLang="zh-CN" dirty="0" smtClean="0">
              <a:latin typeface="微软雅黑"/>
              <a:ea typeface="微软雅黑"/>
              <a:cs typeface="微软雅黑"/>
            </a:endParaRPr>
          </a:p>
          <a:p>
            <a:pPr marL="285750" indent="-285750">
              <a:buFont typeface="Wingdings" charset="2"/>
              <a:buChar char="ü"/>
            </a:pPr>
            <a:endParaRPr kumimoji="1" lang="en-US" altLang="zh-CN" dirty="0">
              <a:latin typeface="微软雅黑"/>
              <a:ea typeface="微软雅黑"/>
              <a:cs typeface="微软雅黑"/>
            </a:endParaRPr>
          </a:p>
          <a:p>
            <a:pPr marL="285750" indent="-285750">
              <a:lnSpc>
                <a:spcPct val="140000"/>
              </a:lnSpc>
              <a:buFont typeface="Wingdings" charset="2"/>
              <a:buChar char="ü"/>
            </a:pPr>
            <a:r>
              <a:rPr kumimoji="1" lang="zh-CN" altLang="en-US" dirty="0" smtClean="0">
                <a:latin typeface="微软雅黑"/>
                <a:ea typeface="微软雅黑"/>
                <a:cs typeface="微软雅黑"/>
              </a:rPr>
              <a:t>胆量有的时候比智慧更重要</a:t>
            </a:r>
            <a:endParaRPr kumimoji="1" lang="en-US" altLang="zh-CN" dirty="0" smtClean="0">
              <a:latin typeface="微软雅黑"/>
              <a:ea typeface="微软雅黑"/>
              <a:cs typeface="微软雅黑"/>
            </a:endParaRPr>
          </a:p>
          <a:p>
            <a:pPr marL="285750" indent="-285750">
              <a:lnSpc>
                <a:spcPct val="140000"/>
              </a:lnSpc>
              <a:buFont typeface="Wingdings" charset="2"/>
              <a:buChar char="ü"/>
            </a:pPr>
            <a:endParaRPr kumimoji="1" lang="en-US" altLang="zh-CN" dirty="0">
              <a:latin typeface="微软雅黑"/>
              <a:ea typeface="微软雅黑"/>
              <a:cs typeface="微软雅黑"/>
            </a:endParaRPr>
          </a:p>
          <a:p>
            <a:pPr marL="285750" indent="-285750">
              <a:lnSpc>
                <a:spcPct val="140000"/>
              </a:lnSpc>
              <a:buFont typeface="Wingdings" charset="2"/>
              <a:buChar char="ü"/>
            </a:pPr>
            <a:r>
              <a:rPr kumimoji="1" lang="zh-CN" altLang="en-US" dirty="0" smtClean="0">
                <a:latin typeface="微软雅黑"/>
                <a:ea typeface="微软雅黑"/>
                <a:cs typeface="微软雅黑"/>
              </a:rPr>
              <a:t>没有</a:t>
            </a:r>
            <a:r>
              <a:rPr kumimoji="1" lang="en-US" altLang="zh-CN" dirty="0" smtClean="0">
                <a:latin typeface="微软雅黑"/>
                <a:ea typeface="微软雅黑"/>
                <a:cs typeface="微软雅黑"/>
              </a:rPr>
              <a:t>100%</a:t>
            </a:r>
            <a:r>
              <a:rPr kumimoji="1" lang="zh-CN" altLang="en-US" dirty="0" smtClean="0">
                <a:latin typeface="微软雅黑"/>
                <a:ea typeface="微软雅黑"/>
                <a:cs typeface="微软雅黑"/>
              </a:rPr>
              <a:t>完美无风险的方案，如果</a:t>
            </a:r>
            <a:endParaRPr kumimoji="1" lang="en-US" altLang="zh-CN" dirty="0" smtClean="0">
              <a:latin typeface="微软雅黑"/>
              <a:ea typeface="微软雅黑"/>
              <a:cs typeface="微软雅黑"/>
            </a:endParaRPr>
          </a:p>
          <a:p>
            <a:pPr>
              <a:lnSpc>
                <a:spcPct val="140000"/>
              </a:lnSpc>
            </a:pPr>
            <a:r>
              <a:rPr kumimoji="1" lang="zh-CN" altLang="en-US" dirty="0" smtClean="0">
                <a:latin typeface="微软雅黑"/>
                <a:ea typeface="微软雅黑"/>
                <a:cs typeface="微软雅黑"/>
              </a:rPr>
              <a:t>你没有勇气，永远选择代价最小的，</a:t>
            </a:r>
            <a:endParaRPr kumimoji="1" lang="en-US" altLang="zh-CN" dirty="0" smtClean="0">
              <a:latin typeface="微软雅黑"/>
              <a:ea typeface="微软雅黑"/>
              <a:cs typeface="微软雅黑"/>
            </a:endParaRPr>
          </a:p>
          <a:p>
            <a:pPr>
              <a:lnSpc>
                <a:spcPct val="140000"/>
              </a:lnSpc>
            </a:pPr>
            <a:r>
              <a:rPr kumimoji="1" lang="zh-CN" altLang="en-US" dirty="0" smtClean="0">
                <a:latin typeface="微软雅黑"/>
                <a:ea typeface="微软雅黑"/>
                <a:cs typeface="微软雅黑"/>
              </a:rPr>
              <a:t>而对应的收获也是最普通的</a:t>
            </a:r>
            <a:endParaRPr kumimoji="1" lang="en-US" altLang="zh-CN" dirty="0" smtClean="0">
              <a:latin typeface="微软雅黑"/>
              <a:ea typeface="微软雅黑"/>
              <a:cs typeface="微软雅黑"/>
            </a:endParaRPr>
          </a:p>
          <a:p>
            <a:pPr marL="285750" indent="-285750">
              <a:buFont typeface="Wingdings" charset="2"/>
              <a:buChar char="ü"/>
            </a:pPr>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p:txBody>
      </p:sp>
      <p:pic>
        <p:nvPicPr>
          <p:cNvPr id="11" name="图片 10"/>
          <p:cNvPicPr>
            <a:picLocks noChangeAspect="1"/>
          </p:cNvPicPr>
          <p:nvPr/>
        </p:nvPicPr>
        <p:blipFill rotWithShape="1">
          <a:blip r:embed="rId2"/>
          <a:srcRect b="6662"/>
          <a:stretch/>
        </p:blipFill>
        <p:spPr>
          <a:xfrm>
            <a:off x="5436096" y="2643758"/>
            <a:ext cx="3492500" cy="2141799"/>
          </a:xfrm>
          <a:prstGeom prst="rect">
            <a:avLst/>
          </a:prstGeom>
        </p:spPr>
      </p:pic>
    </p:spTree>
    <p:extLst>
      <p:ext uri="{BB962C8B-B14F-4D97-AF65-F5344CB8AC3E}">
        <p14:creationId xmlns:p14="http://schemas.microsoft.com/office/powerpoint/2010/main" val="330960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2" cstate="print"/>
          <a:srcRect/>
          <a:stretch>
            <a:fillRect/>
          </a:stretch>
        </p:blipFill>
        <p:spPr bwMode="auto">
          <a:xfrm>
            <a:off x="1634" y="-2977"/>
            <a:ext cx="9142366" cy="5143500"/>
          </a:xfrm>
          <a:prstGeom prst="rect">
            <a:avLst/>
          </a:prstGeom>
          <a:noFill/>
        </p:spPr>
      </p:pic>
      <p:pic>
        <p:nvPicPr>
          <p:cNvPr id="2" name="图片 1"/>
          <p:cNvPicPr>
            <a:picLocks noChangeAspect="1"/>
          </p:cNvPicPr>
          <p:nvPr/>
        </p:nvPicPr>
        <p:blipFill>
          <a:blip r:embed="rId3"/>
          <a:stretch>
            <a:fillRect/>
          </a:stretch>
        </p:blipFill>
        <p:spPr>
          <a:xfrm>
            <a:off x="4872448" y="0"/>
            <a:ext cx="4269918" cy="1119411"/>
          </a:xfrm>
          <a:prstGeom prst="rect">
            <a:avLst/>
          </a:prstGeom>
        </p:spPr>
      </p:pic>
      <p:pic>
        <p:nvPicPr>
          <p:cNvPr id="3" name="图片 2"/>
          <p:cNvPicPr>
            <a:picLocks noChangeAspect="1"/>
          </p:cNvPicPr>
          <p:nvPr/>
        </p:nvPicPr>
        <p:blipFill>
          <a:blip r:embed="rId3"/>
          <a:stretch>
            <a:fillRect/>
          </a:stretch>
        </p:blipFill>
        <p:spPr>
          <a:xfrm>
            <a:off x="5619750" y="4217257"/>
            <a:ext cx="3524250" cy="923925"/>
          </a:xfrm>
          <a:prstGeom prst="rect">
            <a:avLst/>
          </a:prstGeom>
        </p:spPr>
      </p:pic>
      <p:grpSp>
        <p:nvGrpSpPr>
          <p:cNvPr id="7" name="组合 6"/>
          <p:cNvGrpSpPr/>
          <p:nvPr/>
        </p:nvGrpSpPr>
        <p:grpSpPr>
          <a:xfrm>
            <a:off x="107504" y="267494"/>
            <a:ext cx="4968553" cy="648072"/>
            <a:chOff x="224063" y="252314"/>
            <a:chExt cx="8768035" cy="1008112"/>
          </a:xfrm>
        </p:grpSpPr>
        <p:sp>
          <p:nvSpPr>
            <p:cNvPr id="8" name="矩形 7"/>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
            <p:cNvGrpSpPr/>
            <p:nvPr/>
          </p:nvGrpSpPr>
          <p:grpSpPr>
            <a:xfrm>
              <a:off x="224063" y="252314"/>
              <a:ext cx="2431330" cy="1008112"/>
              <a:chOff x="2240287" y="1692474"/>
              <a:chExt cx="2431330" cy="1008112"/>
            </a:xfrm>
          </p:grpSpPr>
          <p:sp>
            <p:nvSpPr>
              <p:cNvPr id="10"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2"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一辈子做一件事就够了</a:t>
            </a:r>
            <a:endParaRPr lang="zh-CN" altLang="en-US" b="1" dirty="0">
              <a:latin typeface="微软雅黑" pitchFamily="34" charset="-122"/>
              <a:ea typeface="微软雅黑" pitchFamily="34" charset="-122"/>
            </a:endParaRPr>
          </a:p>
        </p:txBody>
      </p:sp>
      <p:sp>
        <p:nvSpPr>
          <p:cNvPr id="13"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07</a:t>
            </a:r>
            <a:endParaRPr lang="zh-CN" altLang="en-US" sz="4800" b="1" dirty="0" smtClean="0"/>
          </a:p>
        </p:txBody>
      </p:sp>
      <p:sp>
        <p:nvSpPr>
          <p:cNvPr id="4" name="文本框 3"/>
          <p:cNvSpPr txBox="1"/>
          <p:nvPr/>
        </p:nvSpPr>
        <p:spPr>
          <a:xfrm>
            <a:off x="2620293" y="1957264"/>
            <a:ext cx="4248472" cy="1107996"/>
          </a:xfrm>
          <a:prstGeom prst="rect">
            <a:avLst/>
          </a:prstGeom>
          <a:noFill/>
        </p:spPr>
        <p:txBody>
          <a:bodyPr wrap="square" rtlCol="0">
            <a:spAutoFit/>
          </a:bodyPr>
          <a:lstStyle/>
          <a:p>
            <a:r>
              <a:rPr lang="zh-CN" altLang="en-US" sz="6600" b="1" dirty="0" smtClean="0">
                <a:solidFill>
                  <a:srgbClr val="FFFFFF"/>
                </a:solidFill>
                <a:latin typeface="微软雅黑" panose="020B0503020204020204" pitchFamily="34" charset="-122"/>
                <a:ea typeface="微软雅黑" panose="020B0503020204020204" pitchFamily="34" charset="-122"/>
              </a:rPr>
              <a:t>契约精神</a:t>
            </a:r>
            <a:endParaRPr lang="en-US" altLang="zh-CN" sz="6600" b="1" dirty="0" smtClean="0">
              <a:solidFill>
                <a:srgbClr val="FFFFFF"/>
              </a:solidFill>
              <a:latin typeface="微软雅黑" panose="020B0503020204020204" pitchFamily="34" charset="-122"/>
              <a:ea typeface="微软雅黑" panose="020B0503020204020204" pitchFamily="34" charset="-122"/>
            </a:endParaRPr>
          </a:p>
        </p:txBody>
      </p:sp>
      <p:sp>
        <p:nvSpPr>
          <p:cNvPr id="14" name="矩形 13"/>
          <p:cNvSpPr/>
          <p:nvPr/>
        </p:nvSpPr>
        <p:spPr>
          <a:xfrm>
            <a:off x="648381" y="3810048"/>
            <a:ext cx="7848872" cy="1015663"/>
          </a:xfrm>
          <a:prstGeom prst="rect">
            <a:avLst/>
          </a:prstGeom>
        </p:spPr>
        <p:txBody>
          <a:bodyPr wrap="square">
            <a:spAutoFit/>
          </a:bodyPr>
          <a:lstStyle/>
          <a:p>
            <a:r>
              <a:rPr lang="zh-CN" altLang="en-US" sz="1400" dirty="0" smtClean="0">
                <a:solidFill>
                  <a:srgbClr val="333333"/>
                </a:solidFill>
                <a:latin typeface="微软雅黑" panose="020B0503020204020204" pitchFamily="34" charset="-122"/>
                <a:ea typeface="微软雅黑" panose="020B0503020204020204" pitchFamily="34" charset="-122"/>
              </a:rPr>
              <a:t>“你可以在任意时刻给任意人发送任何东西；但是选择给谁发送、发送什么以及何时发送，或者，选择在什么时候接收什么则变成了需要动脑子的事情。选择不接入什么成为关键。” </a:t>
            </a:r>
            <a:r>
              <a:rPr lang="en-US" altLang="zh-CN" sz="1400" dirty="0" smtClean="0">
                <a:solidFill>
                  <a:srgbClr val="333333"/>
                </a:solidFill>
                <a:latin typeface="微软雅黑" panose="020B0503020204020204" pitchFamily="34" charset="-122"/>
                <a:ea typeface="微软雅黑" panose="020B0503020204020204" pitchFamily="34" charset="-122"/>
              </a:rPr>
              <a:t>- 《</a:t>
            </a:r>
            <a:r>
              <a:rPr lang="zh-CN" altLang="en-US" sz="1400" dirty="0" smtClean="0">
                <a:solidFill>
                  <a:srgbClr val="333333"/>
                </a:solidFill>
                <a:latin typeface="微软雅黑" panose="020B0503020204020204" pitchFamily="34" charset="-122"/>
                <a:ea typeface="微软雅黑" panose="020B0503020204020204" pitchFamily="34" charset="-122"/>
              </a:rPr>
              <a:t>失控</a:t>
            </a:r>
            <a:r>
              <a:rPr lang="en-US" altLang="zh-CN" sz="1400" dirty="0" smtClean="0">
                <a:solidFill>
                  <a:srgbClr val="333333"/>
                </a:solidFill>
                <a:latin typeface="微软雅黑" panose="020B0503020204020204" pitchFamily="34" charset="-122"/>
                <a:ea typeface="微软雅黑" panose="020B0503020204020204" pitchFamily="34" charset="-122"/>
              </a:rPr>
              <a:t>》</a:t>
            </a:r>
          </a:p>
          <a:p>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在</a:t>
            </a:r>
            <a:r>
              <a:rPr lang="zh-CN" altLang="en-US" dirty="0">
                <a:solidFill>
                  <a:schemeClr val="bg1"/>
                </a:solidFill>
                <a:latin typeface="微软雅黑" panose="020B0503020204020204" pitchFamily="34" charset="-122"/>
                <a:ea typeface="微软雅黑" panose="020B0503020204020204" pitchFamily="34" charset="-122"/>
              </a:rPr>
              <a:t>如今信息爆炸的时代，决定放弃什么，才是真正的智慧。</a:t>
            </a:r>
          </a:p>
        </p:txBody>
      </p:sp>
      <p:sp>
        <p:nvSpPr>
          <p:cNvPr id="15" name="矩形 14"/>
          <p:cNvSpPr/>
          <p:nvPr/>
        </p:nvSpPr>
        <p:spPr>
          <a:xfrm>
            <a:off x="2195736" y="1412101"/>
            <a:ext cx="5097586" cy="261610"/>
          </a:xfrm>
          <a:prstGeom prst="rect">
            <a:avLst/>
          </a:prstGeom>
        </p:spPr>
        <p:txBody>
          <a:bodyPr wrap="square">
            <a:spAutoFit/>
          </a:bodyPr>
          <a:lstStyle/>
          <a:p>
            <a:r>
              <a:rPr lang="zh-CN" altLang="en-US" sz="1100" dirty="0">
                <a:solidFill>
                  <a:srgbClr val="333333"/>
                </a:solidFill>
                <a:latin typeface="微软雅黑" panose="020B0503020204020204" pitchFamily="34" charset="-122"/>
                <a:ea typeface="微软雅黑" panose="020B0503020204020204" pitchFamily="34" charset="-122"/>
              </a:rPr>
              <a:t>什么是契约精神？它是信任，是安全感，是约束，是我们拥有未来的保证。</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22610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1637" y="-7848"/>
            <a:ext cx="9142363" cy="5143500"/>
          </a:xfrm>
          <a:prstGeom prst="rect">
            <a:avLst/>
          </a:prstGeom>
          <a:noFill/>
        </p:spPr>
      </p:pic>
      <p:sp>
        <p:nvSpPr>
          <p:cNvPr id="4" name="TextBox 3"/>
          <p:cNvSpPr txBox="1"/>
          <p:nvPr/>
        </p:nvSpPr>
        <p:spPr>
          <a:xfrm rot="21252019">
            <a:off x="3317720" y="1521394"/>
            <a:ext cx="3570208"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一、</a:t>
            </a:r>
            <a:r>
              <a:rPr lang="zh-CN" altLang="en-US" sz="2400" b="1" smtClean="0">
                <a:latin typeface="微软雅黑" pitchFamily="34" charset="-122"/>
                <a:ea typeface="微软雅黑" pitchFamily="34" charset="-122"/>
              </a:rPr>
              <a:t>自我介绍、团队情况</a:t>
            </a:r>
            <a:endParaRPr lang="zh-CN" altLang="en-US" sz="2900" b="1" dirty="0">
              <a:latin typeface="微软雅黑" pitchFamily="34" charset="-122"/>
              <a:ea typeface="微软雅黑" pitchFamily="34" charset="-122"/>
            </a:endParaRPr>
          </a:p>
        </p:txBody>
      </p:sp>
      <p:sp>
        <p:nvSpPr>
          <p:cNvPr id="13" name="流程图: 手动操作 12"/>
          <p:cNvSpPr/>
          <p:nvPr/>
        </p:nvSpPr>
        <p:spPr>
          <a:xfrm rot="5400000">
            <a:off x="4427984" y="843558"/>
            <a:ext cx="936104" cy="3096344"/>
          </a:xfrm>
          <a:prstGeom prst="flowChartManualOperat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rot="289290">
            <a:off x="3289463" y="2837352"/>
            <a:ext cx="3275256"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二、创业的失败经验谈</a:t>
            </a:r>
            <a:endParaRPr lang="zh-CN" altLang="en-US" sz="2900" b="1" dirty="0">
              <a:latin typeface="微软雅黑" pitchFamily="34" charset="-122"/>
              <a:ea typeface="微软雅黑" pitchFamily="34" charset="-122"/>
            </a:endParaRPr>
          </a:p>
        </p:txBody>
      </p:sp>
      <p:sp>
        <p:nvSpPr>
          <p:cNvPr id="16" name="流程图: 手动操作 15"/>
          <p:cNvSpPr/>
          <p:nvPr/>
        </p:nvSpPr>
        <p:spPr>
          <a:xfrm rot="5981204">
            <a:off x="4212704" y="2248612"/>
            <a:ext cx="676572" cy="2617765"/>
          </a:xfrm>
          <a:prstGeom prst="flowChartManualOperat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17"/>
          <p:cNvSpPr/>
          <p:nvPr/>
        </p:nvSpPr>
        <p:spPr>
          <a:xfrm rot="15418483">
            <a:off x="4337967" y="-612549"/>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rot="20589169">
            <a:off x="2901934" y="462486"/>
            <a:ext cx="928459" cy="538609"/>
          </a:xfrm>
          <a:prstGeom prst="rect">
            <a:avLst/>
          </a:prstGeom>
          <a:noFill/>
        </p:spPr>
        <p:txBody>
          <a:bodyPr wrap="none" rtlCol="0">
            <a:spAutoFit/>
          </a:bodyPr>
          <a:lstStyle/>
          <a:p>
            <a:r>
              <a:rPr lang="zh-CN" altLang="en-US" sz="2900" b="1" dirty="0" smtClean="0">
                <a:latin typeface="微软雅黑" pitchFamily="34" charset="-122"/>
                <a:ea typeface="微软雅黑" pitchFamily="34" charset="-122"/>
              </a:rPr>
              <a:t>目录</a:t>
            </a:r>
            <a:endParaRPr lang="zh-CN" altLang="en-US" sz="2900" b="1" dirty="0">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5508104" y="4083918"/>
            <a:ext cx="3524250" cy="923925"/>
          </a:xfrm>
          <a:prstGeom prst="rect">
            <a:avLst/>
          </a:prstGeom>
        </p:spPr>
      </p:pic>
      <p:sp>
        <p:nvSpPr>
          <p:cNvPr id="10" name="TextBox 14"/>
          <p:cNvSpPr txBox="1"/>
          <p:nvPr/>
        </p:nvSpPr>
        <p:spPr>
          <a:xfrm rot="616798">
            <a:off x="3228635" y="3902570"/>
            <a:ext cx="2044149"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三、学姐建议</a:t>
            </a:r>
            <a:endParaRPr lang="zh-CN" altLang="en-US" sz="2900" b="1" dirty="0">
              <a:latin typeface="微软雅黑" pitchFamily="34" charset="-122"/>
              <a:ea typeface="微软雅黑" pitchFamily="34" charset="-122"/>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6"/>
          <p:cNvGrpSpPr/>
          <p:nvPr/>
        </p:nvGrpSpPr>
        <p:grpSpPr>
          <a:xfrm>
            <a:off x="107504" y="267494"/>
            <a:ext cx="4968553" cy="648072"/>
            <a:chOff x="224063" y="252314"/>
            <a:chExt cx="8768035" cy="1008112"/>
          </a:xfrm>
        </p:grpSpPr>
        <p:sp>
          <p:nvSpPr>
            <p:cNvPr id="6" name="矩形 5"/>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1"/>
            <p:cNvGrpSpPr/>
            <p:nvPr/>
          </p:nvGrpSpPr>
          <p:grpSpPr>
            <a:xfrm>
              <a:off x="224063" y="252314"/>
              <a:ext cx="2431330" cy="1008112"/>
              <a:chOff x="2240287" y="1692474"/>
              <a:chExt cx="2431330" cy="1008112"/>
            </a:xfrm>
          </p:grpSpPr>
          <p:sp>
            <p:nvSpPr>
              <p:cNvPr id="8"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0" name="TextBox 49"/>
          <p:cNvSpPr txBox="1"/>
          <p:nvPr/>
        </p:nvSpPr>
        <p:spPr>
          <a:xfrm>
            <a:off x="1513783" y="406864"/>
            <a:ext cx="1107996"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关于思考</a:t>
            </a:r>
            <a:endParaRPr lang="zh-CN" altLang="en-US" b="1" dirty="0">
              <a:latin typeface="微软雅黑" pitchFamily="34" charset="-122"/>
              <a:ea typeface="微软雅黑" pitchFamily="34" charset="-122"/>
            </a:endParaRPr>
          </a:p>
        </p:txBody>
      </p:sp>
      <p:sp>
        <p:nvSpPr>
          <p:cNvPr id="11"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t>08</a:t>
            </a:r>
            <a:endParaRPr lang="zh-CN" altLang="en-US" sz="4800" b="1" dirty="0" smtClean="0"/>
          </a:p>
        </p:txBody>
      </p:sp>
      <p:pic>
        <p:nvPicPr>
          <p:cNvPr id="2" name="图片 1"/>
          <p:cNvPicPr>
            <a:picLocks noChangeAspect="1"/>
          </p:cNvPicPr>
          <p:nvPr/>
        </p:nvPicPr>
        <p:blipFill>
          <a:blip r:embed="rId2"/>
          <a:stretch>
            <a:fillRect/>
          </a:stretch>
        </p:blipFill>
        <p:spPr>
          <a:xfrm>
            <a:off x="36512" y="1007167"/>
            <a:ext cx="9144000" cy="4136333"/>
          </a:xfrm>
          <a:prstGeom prst="rect">
            <a:avLst/>
          </a:prstGeom>
        </p:spPr>
      </p:pic>
    </p:spTree>
    <p:extLst>
      <p:ext uri="{BB962C8B-B14F-4D97-AF65-F5344CB8AC3E}">
        <p14:creationId xmlns:p14="http://schemas.microsoft.com/office/powerpoint/2010/main" val="236445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9" name="TextBox 49"/>
          <p:cNvSpPr txBox="1"/>
          <p:nvPr/>
        </p:nvSpPr>
        <p:spPr>
          <a:xfrm>
            <a:off x="1513783" y="406864"/>
            <a:ext cx="1338828"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偏执的艺术</a:t>
            </a:r>
            <a:endParaRPr lang="zh-CN" altLang="en-US" b="1" dirty="0">
              <a:latin typeface="微软雅黑" pitchFamily="34" charset="-122"/>
              <a:ea typeface="微软雅黑" pitchFamily="34" charset="-122"/>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t>09</a:t>
            </a:r>
            <a:endParaRPr lang="zh-CN" altLang="en-US" sz="4800" b="1" dirty="0" smtClean="0"/>
          </a:p>
        </p:txBody>
      </p:sp>
      <p:sp>
        <p:nvSpPr>
          <p:cNvPr id="11" name="文本框 10"/>
          <p:cNvSpPr txBox="1"/>
          <p:nvPr/>
        </p:nvSpPr>
        <p:spPr>
          <a:xfrm>
            <a:off x="251520" y="1707654"/>
            <a:ext cx="5904656" cy="2308324"/>
          </a:xfrm>
          <a:prstGeom prst="rect">
            <a:avLst/>
          </a:prstGeom>
          <a:noFill/>
        </p:spPr>
        <p:txBody>
          <a:bodyPr wrap="square" rtlCol="0">
            <a:spAutoFit/>
          </a:bodyPr>
          <a:lstStyle/>
          <a:p>
            <a:pPr marL="342900" indent="-342900">
              <a:buFont typeface="Wingdings" charset="2"/>
              <a:buChar char="ü"/>
            </a:pPr>
            <a:r>
              <a:rPr kumimoji="1" lang="zh-CN" altLang="en-US" dirty="0" smtClean="0">
                <a:latin typeface="微软雅黑"/>
                <a:ea typeface="微软雅黑"/>
                <a:cs typeface="微软雅黑"/>
              </a:rPr>
              <a:t>早起创业，民主会让你死的很惨</a:t>
            </a:r>
            <a:endParaRPr kumimoji="1" lang="en-US" altLang="zh-CN" dirty="0" smtClean="0">
              <a:latin typeface="微软雅黑"/>
              <a:ea typeface="微软雅黑"/>
              <a:cs typeface="微软雅黑"/>
            </a:endParaRPr>
          </a:p>
          <a:p>
            <a:pPr marL="342900" indent="-342900">
              <a:buFont typeface="Wingdings" charset="2"/>
              <a:buChar char="ü"/>
            </a:pPr>
            <a:endParaRPr kumimoji="1" lang="en-US" altLang="zh-CN" dirty="0">
              <a:latin typeface="微软雅黑"/>
              <a:ea typeface="微软雅黑"/>
              <a:cs typeface="微软雅黑"/>
            </a:endParaRPr>
          </a:p>
          <a:p>
            <a:pPr marL="342900" indent="-342900">
              <a:buFont typeface="Wingdings" charset="2"/>
              <a:buChar char="ü"/>
            </a:pPr>
            <a:r>
              <a:rPr kumimoji="1" lang="zh-CN" altLang="en-US" dirty="0" smtClean="0">
                <a:latin typeface="微软雅黑"/>
                <a:ea typeface="微软雅黑"/>
                <a:cs typeface="微软雅黑"/>
              </a:rPr>
              <a:t>作为创始人希望团队的人把商业模式想清楚－－天方夜谭</a:t>
            </a:r>
            <a:endParaRPr kumimoji="1" lang="en-US" altLang="zh-CN" dirty="0" smtClean="0">
              <a:latin typeface="微软雅黑"/>
              <a:ea typeface="微软雅黑"/>
              <a:cs typeface="微软雅黑"/>
            </a:endParaRPr>
          </a:p>
          <a:p>
            <a:pPr marL="342900" indent="-342900">
              <a:buFont typeface="Wingdings" charset="2"/>
              <a:buChar char="ü"/>
            </a:pPr>
            <a:endParaRPr kumimoji="1" lang="en-US" altLang="zh-CN" dirty="0">
              <a:latin typeface="微软雅黑"/>
              <a:ea typeface="微软雅黑"/>
              <a:cs typeface="微软雅黑"/>
            </a:endParaRPr>
          </a:p>
          <a:p>
            <a:pPr marL="342900" indent="-342900">
              <a:buFont typeface="Wingdings" charset="2"/>
              <a:buChar char="ü"/>
            </a:pPr>
            <a:r>
              <a:rPr kumimoji="1" lang="zh-CN" altLang="en-US" dirty="0" smtClean="0">
                <a:latin typeface="微软雅黑"/>
                <a:ea typeface="微软雅黑"/>
                <a:cs typeface="微软雅黑"/>
              </a:rPr>
              <a:t>疯狂到变态的偏执狂，是内心世界的力量源泉</a:t>
            </a:r>
            <a:endParaRPr kumimoji="1" lang="en-US" altLang="zh-CN" dirty="0" smtClean="0">
              <a:latin typeface="微软雅黑"/>
              <a:ea typeface="微软雅黑"/>
              <a:cs typeface="微软雅黑"/>
            </a:endParaRPr>
          </a:p>
          <a:p>
            <a:pPr marL="342900" indent="-342900">
              <a:buFont typeface="Wingdings" charset="2"/>
              <a:buChar char="ü"/>
            </a:pPr>
            <a:endParaRPr kumimoji="1" lang="en-US" altLang="zh-CN" dirty="0">
              <a:latin typeface="微软雅黑"/>
              <a:ea typeface="微软雅黑"/>
              <a:cs typeface="微软雅黑"/>
            </a:endParaRPr>
          </a:p>
          <a:p>
            <a:pPr marL="342900" indent="-342900">
              <a:buFont typeface="Wingdings" charset="2"/>
              <a:buChar char="ü"/>
            </a:pPr>
            <a:r>
              <a:rPr kumimoji="1" lang="zh-CN" altLang="en-US" dirty="0" smtClean="0">
                <a:latin typeface="微软雅黑"/>
                <a:ea typeface="微软雅黑"/>
                <a:cs typeface="微软雅黑"/>
              </a:rPr>
              <a:t>没有目的的开会，是最浪费时间的事情</a:t>
            </a:r>
            <a:endParaRPr kumimoji="1" lang="zh-CN" altLang="en-US" dirty="0">
              <a:latin typeface="微软雅黑"/>
              <a:ea typeface="微软雅黑"/>
              <a:cs typeface="微软雅黑"/>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backgroundRemoval t="5291" b="98942" l="0" r="100000">
                        <a14:backgroundMark x1="54682" y1="71958" x2="54682" y2="71958"/>
                      </a14:backgroundRemoval>
                    </a14:imgEffect>
                  </a14:imgLayer>
                </a14:imgProps>
              </a:ext>
            </a:extLst>
          </a:blip>
          <a:stretch>
            <a:fillRect/>
          </a:stretch>
        </p:blipFill>
        <p:spPr>
          <a:xfrm>
            <a:off x="5508104" y="1851670"/>
            <a:ext cx="3390900" cy="2400300"/>
          </a:xfrm>
          <a:prstGeom prst="rect">
            <a:avLst/>
          </a:prstGeom>
        </p:spPr>
      </p:pic>
    </p:spTree>
    <p:extLst>
      <p:ext uri="{BB962C8B-B14F-4D97-AF65-F5344CB8AC3E}">
        <p14:creationId xmlns:p14="http://schemas.microsoft.com/office/powerpoint/2010/main" val="220160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9" name="TextBox 49"/>
          <p:cNvSpPr txBox="1"/>
          <p:nvPr/>
        </p:nvSpPr>
        <p:spPr>
          <a:xfrm>
            <a:off x="1513783" y="406864"/>
            <a:ext cx="1838965"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SMART Money</a:t>
            </a:r>
            <a:endParaRPr lang="zh-CN" altLang="en-US" b="1" dirty="0">
              <a:latin typeface="微软雅黑" pitchFamily="34" charset="-122"/>
              <a:ea typeface="微软雅黑" pitchFamily="34" charset="-122"/>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t>10</a:t>
            </a:r>
            <a:endParaRPr lang="zh-CN" altLang="en-US" sz="4800" b="1" dirty="0" smtClean="0"/>
          </a:p>
        </p:txBody>
      </p:sp>
      <p:sp>
        <p:nvSpPr>
          <p:cNvPr id="2" name="矩形 1"/>
          <p:cNvSpPr/>
          <p:nvPr/>
        </p:nvSpPr>
        <p:spPr>
          <a:xfrm>
            <a:off x="467544" y="1419622"/>
            <a:ext cx="3168352" cy="1477328"/>
          </a:xfrm>
          <a:prstGeom prst="rect">
            <a:avLst/>
          </a:prstGeom>
        </p:spPr>
        <p:txBody>
          <a:bodyPr wrap="square">
            <a:spAutoFit/>
          </a:bodyPr>
          <a:lstStyle/>
          <a:p>
            <a:r>
              <a:rPr lang="zh-CN" altLang="en-US" dirty="0">
                <a:latin typeface="微软雅黑"/>
                <a:ea typeface="微软雅黑"/>
                <a:cs typeface="微软雅黑"/>
              </a:rPr>
              <a:t>创业的路还很长，能找到真正</a:t>
            </a:r>
            <a:r>
              <a:rPr lang="zh-CN" altLang="en-US" dirty="0" smtClean="0">
                <a:latin typeface="微软雅黑"/>
                <a:ea typeface="微软雅黑"/>
                <a:cs typeface="微软雅黑"/>
              </a:rPr>
              <a:t>契合的人一路相伴是一种运气</a:t>
            </a:r>
            <a:endParaRPr lang="en-US" altLang="zh-CN" dirty="0" smtClean="0">
              <a:latin typeface="微软雅黑"/>
              <a:ea typeface="微软雅黑"/>
              <a:cs typeface="微软雅黑"/>
            </a:endParaRPr>
          </a:p>
          <a:p>
            <a:endParaRPr lang="en-US" altLang="zh-CN" dirty="0">
              <a:latin typeface="微软雅黑"/>
              <a:ea typeface="微软雅黑"/>
              <a:cs typeface="微软雅黑"/>
            </a:endParaRPr>
          </a:p>
          <a:p>
            <a:r>
              <a:rPr lang="zh-CN" altLang="en-US" dirty="0" smtClean="0">
                <a:latin typeface="微软雅黑"/>
                <a:ea typeface="微软雅黑"/>
                <a:cs typeface="微软雅黑"/>
              </a:rPr>
              <a:t>投资人提供的，不仅仅是</a:t>
            </a:r>
            <a:r>
              <a:rPr lang="en-US" altLang="zh-CN" dirty="0" smtClean="0">
                <a:latin typeface="微软雅黑"/>
                <a:ea typeface="微软雅黑"/>
                <a:cs typeface="微软雅黑"/>
              </a:rPr>
              <a:t>money</a:t>
            </a:r>
            <a:endParaRPr lang="zh-CN" altLang="en-US" dirty="0">
              <a:latin typeface="微软雅黑"/>
              <a:ea typeface="微软雅黑"/>
              <a:cs typeface="微软雅黑"/>
            </a:endParaRPr>
          </a:p>
        </p:txBody>
      </p:sp>
      <p:pic>
        <p:nvPicPr>
          <p:cNvPr id="14" name="图片 13"/>
          <p:cNvPicPr>
            <a:picLocks noChangeAspect="1"/>
          </p:cNvPicPr>
          <p:nvPr/>
        </p:nvPicPr>
        <p:blipFill>
          <a:blip r:embed="rId2"/>
          <a:stretch>
            <a:fillRect/>
          </a:stretch>
        </p:blipFill>
        <p:spPr>
          <a:xfrm>
            <a:off x="3851920" y="1203598"/>
            <a:ext cx="5080000" cy="3810000"/>
          </a:xfrm>
          <a:prstGeom prst="rect">
            <a:avLst/>
          </a:prstGeom>
        </p:spPr>
      </p:pic>
    </p:spTree>
    <p:extLst>
      <p:ext uri="{BB962C8B-B14F-4D97-AF65-F5344CB8AC3E}">
        <p14:creationId xmlns:p14="http://schemas.microsoft.com/office/powerpoint/2010/main" val="2812829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95" r="495"/>
          <a:stretch/>
        </p:blipFill>
        <p:spPr>
          <a:xfrm>
            <a:off x="2051720" y="1059582"/>
            <a:ext cx="7128792" cy="4005534"/>
          </a:xfrm>
          <a:prstGeom prst="rect">
            <a:avLst/>
          </a:prstGeom>
        </p:spPr>
      </p:pic>
      <p:grpSp>
        <p:nvGrpSpPr>
          <p:cNvPr id="5" name="组合 6"/>
          <p:cNvGrpSpPr/>
          <p:nvPr/>
        </p:nvGrpSpPr>
        <p:grpSpPr>
          <a:xfrm>
            <a:off x="107504" y="267494"/>
            <a:ext cx="4968553" cy="648072"/>
            <a:chOff x="224063" y="252314"/>
            <a:chExt cx="8768035" cy="1008112"/>
          </a:xfrm>
        </p:grpSpPr>
        <p:sp>
          <p:nvSpPr>
            <p:cNvPr id="6" name="矩形 5"/>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1"/>
            <p:cNvGrpSpPr/>
            <p:nvPr/>
          </p:nvGrpSpPr>
          <p:grpSpPr>
            <a:xfrm>
              <a:off x="224063" y="252314"/>
              <a:ext cx="2431330" cy="1008112"/>
              <a:chOff x="2240287" y="1692474"/>
              <a:chExt cx="2431330" cy="1008112"/>
            </a:xfrm>
          </p:grpSpPr>
          <p:sp>
            <p:nvSpPr>
              <p:cNvPr id="8"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0" name="TextBox 49"/>
          <p:cNvSpPr txBox="1"/>
          <p:nvPr/>
        </p:nvSpPr>
        <p:spPr>
          <a:xfrm>
            <a:off x="1513783" y="406864"/>
            <a:ext cx="1338828"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关于执行力</a:t>
            </a:r>
            <a:endParaRPr lang="zh-CN" altLang="en-US" b="1" dirty="0">
              <a:latin typeface="微软雅黑" pitchFamily="34" charset="-122"/>
              <a:ea typeface="微软雅黑" pitchFamily="34" charset="-122"/>
            </a:endParaRPr>
          </a:p>
        </p:txBody>
      </p:sp>
      <p:sp>
        <p:nvSpPr>
          <p:cNvPr id="11"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t>11</a:t>
            </a:r>
            <a:endParaRPr lang="zh-CN" altLang="en-US" sz="4800" b="1" dirty="0" smtClean="0"/>
          </a:p>
        </p:txBody>
      </p:sp>
      <p:sp>
        <p:nvSpPr>
          <p:cNvPr id="2" name="文本框 1"/>
          <p:cNvSpPr txBox="1"/>
          <p:nvPr/>
        </p:nvSpPr>
        <p:spPr>
          <a:xfrm>
            <a:off x="179512" y="1635646"/>
            <a:ext cx="2808312" cy="2031325"/>
          </a:xfrm>
          <a:prstGeom prst="rect">
            <a:avLst/>
          </a:prstGeom>
          <a:noFill/>
        </p:spPr>
        <p:txBody>
          <a:bodyPr wrap="square" rtlCol="0">
            <a:spAutoFit/>
          </a:bodyPr>
          <a:lstStyle/>
          <a:p>
            <a:r>
              <a:rPr kumimoji="1" lang="zh-CN" altLang="en-US" dirty="0" smtClean="0">
                <a:latin typeface="微软雅黑"/>
                <a:ea typeface="微软雅黑"/>
                <a:cs typeface="微软雅黑"/>
              </a:rPr>
              <a:t>“天下武功，唯快不破，快速迭代，你会越来越强大”</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有的时候，直觉可能会更重要</a:t>
            </a:r>
            <a:endParaRPr kumimoji="1" lang="en-US" altLang="zh-CN" dirty="0" smtClean="0">
              <a:latin typeface="微软雅黑"/>
              <a:ea typeface="微软雅黑"/>
              <a:cs typeface="微软雅黑"/>
            </a:endParaRPr>
          </a:p>
        </p:txBody>
      </p:sp>
    </p:spTree>
    <p:extLst>
      <p:ext uri="{BB962C8B-B14F-4D97-AF65-F5344CB8AC3E}">
        <p14:creationId xmlns:p14="http://schemas.microsoft.com/office/powerpoint/2010/main" val="3099601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262158" cy="369332"/>
          </a:xfrm>
          <a:prstGeom prst="rect">
            <a:avLst/>
          </a:prstGeom>
          <a:noFill/>
        </p:spPr>
        <p:txBody>
          <a:bodyPr wrap="none" rtlCol="0">
            <a:spAutoFit/>
          </a:bodyPr>
          <a:lstStyle/>
          <a:p>
            <a:r>
              <a:rPr lang="zh-CN" altLang="en-US" b="1" dirty="0" smtClean="0">
                <a:latin typeface="微软雅黑"/>
                <a:ea typeface="微软雅黑"/>
                <a:cs typeface="微软雅黑"/>
              </a:rPr>
              <a:t>快速学习能力的培养</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12</a:t>
            </a:r>
            <a:endParaRPr lang="zh-CN" altLang="en-US" sz="4800" b="1" dirty="0">
              <a:latin typeface="Agency FB" panose="020B0503020202020204" pitchFamily="34" charset="0"/>
            </a:endParaRPr>
          </a:p>
        </p:txBody>
      </p:sp>
      <p:sp>
        <p:nvSpPr>
          <p:cNvPr id="2" name="文本框 1"/>
          <p:cNvSpPr txBox="1"/>
          <p:nvPr/>
        </p:nvSpPr>
        <p:spPr>
          <a:xfrm>
            <a:off x="395536" y="1419622"/>
            <a:ext cx="8064896" cy="2031325"/>
          </a:xfrm>
          <a:prstGeom prst="rect">
            <a:avLst/>
          </a:prstGeom>
          <a:noFill/>
        </p:spPr>
        <p:txBody>
          <a:bodyPr wrap="square" rtlCol="0">
            <a:spAutoFit/>
          </a:bodyPr>
          <a:lstStyle/>
          <a:p>
            <a:r>
              <a:rPr kumimoji="1" lang="en-US" altLang="zh-CN" dirty="0" smtClean="0">
                <a:latin typeface="微软雅黑"/>
                <a:ea typeface="微软雅黑"/>
                <a:cs typeface="微软雅黑"/>
              </a:rPr>
              <a:t>1</a:t>
            </a:r>
            <a:r>
              <a:rPr kumimoji="1" lang="zh-CN" altLang="en-US" dirty="0" smtClean="0">
                <a:latin typeface="微软雅黑"/>
                <a:ea typeface="微软雅黑"/>
                <a:cs typeface="微软雅黑"/>
              </a:rPr>
              <a:t>、踏实：“他根本没有挑战过连续思考复杂的问题，或者说，他根本没有深读过这个领域最经典（往往也是最枯涩）的一本书”</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a:p>
            <a:r>
              <a:rPr kumimoji="1" lang="zh-CN" altLang="zh-CN" dirty="0" smtClean="0">
                <a:latin typeface="微软雅黑"/>
                <a:ea typeface="微软雅黑"/>
                <a:cs typeface="微软雅黑"/>
              </a:rPr>
              <a:t>2</a:t>
            </a:r>
            <a:r>
              <a:rPr kumimoji="1" lang="zh-CN" altLang="en-US" dirty="0" smtClean="0">
                <a:latin typeface="微软雅黑"/>
                <a:ea typeface="微软雅黑"/>
                <a:cs typeface="微软雅黑"/>
              </a:rPr>
              <a:t>、承认自己并不是神童</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en-US" altLang="zh-CN" dirty="0" smtClean="0">
                <a:latin typeface="微软雅黑"/>
                <a:ea typeface="微软雅黑"/>
                <a:cs typeface="微软雅黑"/>
              </a:rPr>
              <a:t>3</a:t>
            </a:r>
            <a:r>
              <a:rPr kumimoji="1" lang="zh-CN" altLang="en-US" dirty="0" smtClean="0">
                <a:latin typeface="微软雅黑"/>
                <a:ea typeface="微软雅黑"/>
                <a:cs typeface="微软雅黑"/>
              </a:rPr>
              <a:t>、让知识成体系</a:t>
            </a:r>
            <a:endParaRPr kumimoji="1" lang="zh-CN" altLang="en-US" dirty="0">
              <a:latin typeface="微软雅黑"/>
              <a:ea typeface="微软雅黑"/>
              <a:cs typeface="微软雅黑"/>
            </a:endParaRPr>
          </a:p>
        </p:txBody>
      </p:sp>
      <p:pic>
        <p:nvPicPr>
          <p:cNvPr id="3" name="图片 2"/>
          <p:cNvPicPr>
            <a:picLocks noChangeAspect="1"/>
          </p:cNvPicPr>
          <p:nvPr/>
        </p:nvPicPr>
        <p:blipFill>
          <a:blip r:embed="rId2"/>
          <a:stretch>
            <a:fillRect/>
          </a:stretch>
        </p:blipFill>
        <p:spPr>
          <a:xfrm>
            <a:off x="5148064" y="2643758"/>
            <a:ext cx="3480575" cy="2228974"/>
          </a:xfrm>
          <a:prstGeom prst="rect">
            <a:avLst/>
          </a:prstGeom>
        </p:spPr>
      </p:pic>
    </p:spTree>
    <p:extLst>
      <p:ext uri="{BB962C8B-B14F-4D97-AF65-F5344CB8AC3E}">
        <p14:creationId xmlns:p14="http://schemas.microsoft.com/office/powerpoint/2010/main" val="3687095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3416320" cy="369332"/>
          </a:xfrm>
          <a:prstGeom prst="rect">
            <a:avLst/>
          </a:prstGeom>
          <a:noFill/>
        </p:spPr>
        <p:txBody>
          <a:bodyPr wrap="none" rtlCol="0">
            <a:spAutoFit/>
          </a:bodyPr>
          <a:lstStyle/>
          <a:p>
            <a:r>
              <a:rPr lang="zh-CN" altLang="en-US" b="1" dirty="0" smtClean="0">
                <a:latin typeface="微软雅黑"/>
                <a:ea typeface="微软雅黑"/>
                <a:cs typeface="微软雅黑"/>
              </a:rPr>
              <a:t>在团队中做一个能感染别人的人</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13</a:t>
            </a:r>
            <a:endParaRPr lang="zh-CN" altLang="en-US" sz="4800" b="1" dirty="0">
              <a:latin typeface="Agency FB" panose="020B0503020202020204" pitchFamily="34" charset="0"/>
            </a:endParaRPr>
          </a:p>
        </p:txBody>
      </p:sp>
      <p:pic>
        <p:nvPicPr>
          <p:cNvPr id="11" name="图片 10"/>
          <p:cNvPicPr>
            <a:picLocks noChangeAspect="1"/>
          </p:cNvPicPr>
          <p:nvPr/>
        </p:nvPicPr>
        <p:blipFill>
          <a:blip r:embed="rId2"/>
          <a:stretch>
            <a:fillRect/>
          </a:stretch>
        </p:blipFill>
        <p:spPr>
          <a:xfrm>
            <a:off x="4572000" y="1491630"/>
            <a:ext cx="4322564" cy="2970414"/>
          </a:xfrm>
          <a:prstGeom prst="rect">
            <a:avLst/>
          </a:prstGeom>
        </p:spPr>
      </p:pic>
      <p:sp>
        <p:nvSpPr>
          <p:cNvPr id="12" name="文本框 11"/>
          <p:cNvSpPr txBox="1"/>
          <p:nvPr/>
        </p:nvSpPr>
        <p:spPr>
          <a:xfrm>
            <a:off x="107504" y="2211710"/>
            <a:ext cx="4536504" cy="923330"/>
          </a:xfrm>
          <a:prstGeom prst="rect">
            <a:avLst/>
          </a:prstGeom>
          <a:noFill/>
        </p:spPr>
        <p:txBody>
          <a:bodyPr wrap="square" rtlCol="0">
            <a:spAutoFit/>
          </a:bodyPr>
          <a:lstStyle/>
          <a:p>
            <a:r>
              <a:rPr kumimoji="1" lang="zh-CN" altLang="en-US" dirty="0" smtClean="0">
                <a:latin typeface="微软雅黑"/>
                <a:ea typeface="微软雅黑"/>
                <a:cs typeface="微软雅黑"/>
              </a:rPr>
              <a:t>初创团队：</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让团队人拼命干活最好的方法是－－</a:t>
            </a:r>
            <a:endParaRPr kumimoji="1" lang="en-US" altLang="zh-CN" dirty="0" smtClean="0">
              <a:latin typeface="微软雅黑"/>
              <a:ea typeface="微软雅黑"/>
              <a:cs typeface="微软雅黑"/>
            </a:endParaRPr>
          </a:p>
          <a:p>
            <a:r>
              <a:rPr kumimoji="1" lang="en-US" altLang="zh-CN" dirty="0">
                <a:latin typeface="微软雅黑"/>
                <a:ea typeface="微软雅黑"/>
                <a:cs typeface="微软雅黑"/>
              </a:rPr>
              <a:t>	</a:t>
            </a:r>
            <a:r>
              <a:rPr kumimoji="1" lang="en-US" altLang="zh-CN" dirty="0" smtClean="0">
                <a:latin typeface="微软雅黑"/>
                <a:ea typeface="微软雅黑"/>
                <a:cs typeface="微软雅黑"/>
              </a:rPr>
              <a:t>		</a:t>
            </a:r>
            <a:r>
              <a:rPr kumimoji="1" lang="en-US" altLang="zh-CN" dirty="0">
                <a:latin typeface="微软雅黑"/>
                <a:ea typeface="微软雅黑"/>
                <a:cs typeface="微软雅黑"/>
              </a:rPr>
              <a:t> </a:t>
            </a:r>
            <a:r>
              <a:rPr kumimoji="1" lang="zh-CN" altLang="en-US" dirty="0" smtClean="0">
                <a:latin typeface="微软雅黑"/>
                <a:ea typeface="微软雅黑"/>
                <a:cs typeface="微软雅黑"/>
              </a:rPr>
              <a:t>你更加拼命</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517372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293951" y="2385818"/>
            <a:ext cx="2044149"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三、学姐建议</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
        <p:nvSpPr>
          <p:cNvPr id="3" name="文本框 2"/>
          <p:cNvSpPr txBox="1"/>
          <p:nvPr/>
        </p:nvSpPr>
        <p:spPr>
          <a:xfrm>
            <a:off x="4211960" y="3075806"/>
            <a:ext cx="3024336" cy="1518877"/>
          </a:xfrm>
          <a:prstGeom prst="rect">
            <a:avLst/>
          </a:prstGeom>
          <a:noFill/>
        </p:spPr>
        <p:txBody>
          <a:bodyPr wrap="square" rtlCol="0">
            <a:spAutoFit/>
          </a:bodyPr>
          <a:lstStyle/>
          <a:p>
            <a:pPr>
              <a:lnSpc>
                <a:spcPct val="130000"/>
              </a:lnSpc>
            </a:pPr>
            <a:r>
              <a:rPr kumimoji="1" lang="en-US" altLang="zh-CN" dirty="0" smtClean="0">
                <a:solidFill>
                  <a:srgbClr val="FFFFFF"/>
                </a:solidFill>
                <a:latin typeface="微软雅黑"/>
                <a:ea typeface="微软雅黑"/>
                <a:cs typeface="微软雅黑"/>
              </a:rPr>
              <a:t>2.1</a:t>
            </a:r>
            <a:r>
              <a:rPr kumimoji="1" lang="zh-CN" altLang="en-US" dirty="0" smtClean="0">
                <a:solidFill>
                  <a:srgbClr val="FFFFFF"/>
                </a:solidFill>
                <a:latin typeface="微软雅黑"/>
                <a:ea typeface="微软雅黑"/>
                <a:cs typeface="微软雅黑"/>
              </a:rPr>
              <a:t>、初创团队做产品</a:t>
            </a:r>
            <a:endParaRPr kumimoji="1" lang="en-US" altLang="zh-CN" dirty="0" smtClean="0">
              <a:solidFill>
                <a:srgbClr val="FFFFFF"/>
              </a:solidFill>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2</a:t>
            </a:r>
            <a:r>
              <a:rPr kumimoji="1" lang="zh-CN" altLang="en-US" dirty="0" smtClean="0">
                <a:latin typeface="微软雅黑"/>
                <a:ea typeface="微软雅黑"/>
                <a:cs typeface="微软雅黑"/>
              </a:rPr>
              <a:t>、初创团队做技术</a:t>
            </a:r>
            <a:endParaRPr kumimoji="1" lang="en-US" altLang="zh-CN" dirty="0" smtClean="0">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3</a:t>
            </a:r>
            <a:r>
              <a:rPr kumimoji="1" lang="zh-CN" altLang="en-US" dirty="0" smtClean="0">
                <a:latin typeface="微软雅黑"/>
                <a:ea typeface="微软雅黑"/>
                <a:cs typeface="微软雅黑"/>
              </a:rPr>
              <a:t>、初创团队拉投资</a:t>
            </a:r>
            <a:endParaRPr kumimoji="1" lang="en-US" altLang="zh-CN" dirty="0" smtClean="0">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4</a:t>
            </a:r>
            <a:r>
              <a:rPr kumimoji="1" lang="zh-CN" altLang="en-US" dirty="0" smtClean="0">
                <a:latin typeface="微软雅黑"/>
                <a:ea typeface="微软雅黑"/>
                <a:cs typeface="微软雅黑"/>
              </a:rPr>
              <a:t>、初创团队选合伙人</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5360141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初创团队做产品－方向</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11" name="文本框 10"/>
          <p:cNvSpPr txBox="1"/>
          <p:nvPr/>
        </p:nvSpPr>
        <p:spPr>
          <a:xfrm>
            <a:off x="251520" y="1635646"/>
            <a:ext cx="4570482" cy="2585323"/>
          </a:xfrm>
          <a:prstGeom prst="rect">
            <a:avLst/>
          </a:prstGeom>
          <a:noFill/>
        </p:spPr>
        <p:txBody>
          <a:bodyPr wrap="none" rtlCol="0">
            <a:spAutoFit/>
          </a:bodyPr>
          <a:lstStyle/>
          <a:p>
            <a:r>
              <a:rPr kumimoji="1" lang="zh-CN" altLang="en-US" dirty="0" smtClean="0">
                <a:latin typeface="微软雅黑"/>
                <a:ea typeface="微软雅黑"/>
                <a:cs typeface="微软雅黑"/>
              </a:rPr>
              <a:t>最大的难题－－太自由，没方向</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zh-CN" altLang="en-US" dirty="0" smtClean="0">
                <a:latin typeface="微软雅黑"/>
                <a:ea typeface="微软雅黑"/>
                <a:cs typeface="微软雅黑"/>
              </a:rPr>
              <a:t>解决：找到一个封闭式的区间，自我探索。</a:t>
            </a:r>
            <a:endParaRPr kumimoji="1" lang="en-US" altLang="zh-CN" dirty="0" smtClean="0">
              <a:latin typeface="微软雅黑"/>
              <a:ea typeface="微软雅黑"/>
              <a:cs typeface="微软雅黑"/>
            </a:endParaRPr>
          </a:p>
          <a:p>
            <a:r>
              <a:rPr kumimoji="1" lang="en-US" altLang="zh-CN" dirty="0">
                <a:latin typeface="微软雅黑"/>
                <a:ea typeface="微软雅黑"/>
                <a:cs typeface="微软雅黑"/>
              </a:rPr>
              <a:t> </a:t>
            </a:r>
            <a:r>
              <a:rPr kumimoji="1" lang="en-US" altLang="zh-CN" dirty="0" smtClean="0">
                <a:latin typeface="微软雅黑"/>
                <a:ea typeface="微软雅黑"/>
                <a:cs typeface="微软雅黑"/>
              </a:rPr>
              <a:t>    </a:t>
            </a:r>
          </a:p>
          <a:p>
            <a:r>
              <a:rPr kumimoji="1" lang="en-US" altLang="zh-CN" dirty="0">
                <a:latin typeface="微软雅黑"/>
                <a:ea typeface="微软雅黑"/>
                <a:cs typeface="微软雅黑"/>
              </a:rPr>
              <a:t> </a:t>
            </a:r>
            <a:r>
              <a:rPr kumimoji="1" lang="en-US" altLang="zh-CN" dirty="0" smtClean="0">
                <a:latin typeface="微软雅黑"/>
                <a:ea typeface="微软雅黑"/>
                <a:cs typeface="微软雅黑"/>
              </a:rPr>
              <a:t>         </a:t>
            </a:r>
            <a:r>
              <a:rPr kumimoji="1" lang="zh-CN" altLang="en-US" dirty="0" smtClean="0">
                <a:latin typeface="微软雅黑"/>
                <a:ea typeface="微软雅黑"/>
                <a:cs typeface="微软雅黑"/>
              </a:rPr>
              <a:t>抽象问题具体化</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en-US" altLang="zh-CN" dirty="0">
                <a:latin typeface="微软雅黑"/>
                <a:ea typeface="微软雅黑"/>
                <a:cs typeface="微软雅黑"/>
              </a:rPr>
              <a:t> </a:t>
            </a:r>
            <a:r>
              <a:rPr kumimoji="1" lang="en-US" altLang="zh-CN" dirty="0" smtClean="0">
                <a:latin typeface="微软雅黑"/>
                <a:ea typeface="微软雅黑"/>
                <a:cs typeface="微软雅黑"/>
              </a:rPr>
              <a:t>         </a:t>
            </a:r>
            <a:r>
              <a:rPr kumimoji="1" lang="zh-CN" altLang="en-US" dirty="0" smtClean="0">
                <a:latin typeface="微软雅黑"/>
                <a:ea typeface="微软雅黑"/>
                <a:cs typeface="微软雅黑"/>
              </a:rPr>
              <a:t>为团队设置一个简单可行的目标</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endParaRPr kumimoji="1" lang="zh-CN" altLang="en-US" dirty="0">
              <a:latin typeface="微软雅黑"/>
              <a:ea typeface="微软雅黑"/>
              <a:cs typeface="微软雅黑"/>
            </a:endParaRP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backgroundRemoval t="775" b="100000" l="0" r="100000"/>
                    </a14:imgEffect>
                  </a14:imgLayer>
                </a14:imgProps>
              </a:ext>
            </a:extLst>
          </a:blip>
          <a:stretch>
            <a:fillRect/>
          </a:stretch>
        </p:blipFill>
        <p:spPr>
          <a:xfrm>
            <a:off x="4788024" y="1419622"/>
            <a:ext cx="4581128" cy="3435846"/>
          </a:xfrm>
          <a:prstGeom prst="rect">
            <a:avLst/>
          </a:prstGeom>
        </p:spPr>
      </p:pic>
    </p:spTree>
    <p:extLst>
      <p:ext uri="{BB962C8B-B14F-4D97-AF65-F5344CB8AC3E}">
        <p14:creationId xmlns:p14="http://schemas.microsoft.com/office/powerpoint/2010/main" val="1829623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初创团队做产品－精巧</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2" name="矩形 1"/>
          <p:cNvSpPr/>
          <p:nvPr/>
        </p:nvSpPr>
        <p:spPr>
          <a:xfrm>
            <a:off x="2555776" y="1707654"/>
            <a:ext cx="6174432" cy="1731243"/>
          </a:xfrm>
          <a:prstGeom prst="rect">
            <a:avLst/>
          </a:prstGeom>
        </p:spPr>
        <p:txBody>
          <a:bodyPr wrap="square">
            <a:spAutoFit/>
          </a:bodyPr>
          <a:lstStyle/>
          <a:p>
            <a:pPr>
              <a:lnSpc>
                <a:spcPct val="150000"/>
              </a:lnSpc>
            </a:pPr>
            <a:r>
              <a:rPr lang="zh-CN" altLang="en-US" dirty="0">
                <a:latin typeface="微软雅黑"/>
                <a:ea typeface="微软雅黑"/>
                <a:cs typeface="微软雅黑"/>
              </a:rPr>
              <a:t>曾经有两个犹太人，一个老人，一个年轻人，他们口渴要喝水，老人让年轻人去烧水。年轻人灌满一壶水开始烧，最后因为柴火不够水没有烧开。年轻人很郁闷，老者就问，在柴火有限的情况下，你觉得怎么才能将水烧开？</a:t>
            </a:r>
          </a:p>
        </p:txBody>
      </p:sp>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0000" y1="72000" x2="40000" y2="72000"/>
                        <a14:backgroundMark x1="55111" y1="59556" x2="55111" y2="59556"/>
                        <a14:backgroundMark x1="52444" y1="65333" x2="52444" y2="65333"/>
                        <a14:backgroundMark x1="55556" y1="47111" x2="55556" y2="47111"/>
                        <a14:backgroundMark x1="40000" y1="81778" x2="40000" y2="81778"/>
                        <a14:backgroundMark x1="28444" y1="9778" x2="28444" y2="9778"/>
                        <a14:backgroundMark x1="60444" y1="12889" x2="60444" y2="12889"/>
                      </a14:backgroundRemoval>
                    </a14:imgEffect>
                  </a14:imgLayer>
                </a14:imgProps>
              </a:ext>
            </a:extLst>
          </a:blip>
          <a:stretch>
            <a:fillRect/>
          </a:stretch>
        </p:blipFill>
        <p:spPr>
          <a:xfrm>
            <a:off x="251520" y="2211710"/>
            <a:ext cx="2857500" cy="2857500"/>
          </a:xfrm>
          <a:prstGeom prst="rect">
            <a:avLst/>
          </a:prstGeom>
        </p:spPr>
      </p:pic>
    </p:spTree>
    <p:extLst>
      <p:ext uri="{BB962C8B-B14F-4D97-AF65-F5344CB8AC3E}">
        <p14:creationId xmlns:p14="http://schemas.microsoft.com/office/powerpoint/2010/main" val="306651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a:t>
            </a:r>
            <a:r>
              <a:rPr lang="zh-CN" altLang="en-US" b="1" dirty="0">
                <a:latin typeface="微软雅黑"/>
                <a:ea typeface="微软雅黑"/>
                <a:cs typeface="微软雅黑"/>
              </a:rPr>
              <a:t>精巧</a:t>
            </a: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2" name="矩形 1"/>
          <p:cNvSpPr/>
          <p:nvPr/>
        </p:nvSpPr>
        <p:spPr>
          <a:xfrm>
            <a:off x="2555776" y="1707654"/>
            <a:ext cx="6174432" cy="1731243"/>
          </a:xfrm>
          <a:prstGeom prst="rect">
            <a:avLst/>
          </a:prstGeom>
        </p:spPr>
        <p:txBody>
          <a:bodyPr wrap="square">
            <a:spAutoFit/>
          </a:bodyPr>
          <a:lstStyle/>
          <a:p>
            <a:pPr>
              <a:lnSpc>
                <a:spcPct val="150000"/>
              </a:lnSpc>
            </a:pPr>
            <a:r>
              <a:rPr lang="zh-CN" altLang="en-US" dirty="0">
                <a:latin typeface="微软雅黑"/>
                <a:ea typeface="微软雅黑"/>
                <a:cs typeface="微软雅黑"/>
              </a:rPr>
              <a:t>曾经有两个犹太人，一个老人，一个年轻人，他们口渴要喝水，老人让年轻人去烧水。年轻人灌满一壶水开始烧，最后因为柴火不够水没有烧开。年轻人很郁闷，老者就问，在柴火有限的情况下，你觉得怎么才能将水烧开？</a:t>
            </a:r>
          </a:p>
        </p:txBody>
      </p:sp>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0000" y1="72000" x2="40000" y2="72000"/>
                        <a14:backgroundMark x1="55111" y1="59556" x2="55111" y2="59556"/>
                        <a14:backgroundMark x1="52444" y1="65333" x2="52444" y2="65333"/>
                        <a14:backgroundMark x1="55556" y1="47111" x2="55556" y2="47111"/>
                        <a14:backgroundMark x1="40000" y1="81778" x2="40000" y2="81778"/>
                        <a14:backgroundMark x1="28444" y1="9778" x2="28444" y2="9778"/>
                        <a14:backgroundMark x1="60444" y1="12889" x2="60444" y2="12889"/>
                      </a14:backgroundRemoval>
                    </a14:imgEffect>
                  </a14:imgLayer>
                </a14:imgProps>
              </a:ext>
            </a:extLst>
          </a:blip>
          <a:stretch>
            <a:fillRect/>
          </a:stretch>
        </p:blipFill>
        <p:spPr>
          <a:xfrm>
            <a:off x="251520" y="2211710"/>
            <a:ext cx="2857500" cy="2857500"/>
          </a:xfrm>
          <a:prstGeom prst="rect">
            <a:avLst/>
          </a:prstGeom>
        </p:spPr>
      </p:pic>
      <p:sp>
        <p:nvSpPr>
          <p:cNvPr id="3" name="矩形 2"/>
          <p:cNvSpPr/>
          <p:nvPr/>
        </p:nvSpPr>
        <p:spPr>
          <a:xfrm rot="21094894">
            <a:off x="2771800" y="2211710"/>
            <a:ext cx="5400600" cy="79208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latin typeface="微软雅黑"/>
                <a:ea typeface="微软雅黑"/>
                <a:cs typeface="微软雅黑"/>
              </a:rPr>
              <a:t>选择做最有意义的事情</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307061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192174" y="2289466"/>
            <a:ext cx="3570208"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一、自我介绍</a:t>
            </a:r>
            <a:r>
              <a:rPr lang="zh-CN" altLang="en-US" sz="2400" b="1" dirty="0" smtClean="0">
                <a:latin typeface="微软雅黑" pitchFamily="34" charset="-122"/>
                <a:ea typeface="微软雅黑" pitchFamily="34" charset="-122"/>
              </a:rPr>
              <a:t>、团队情况</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3659976"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初创团队做产品－从客户需求入手</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3" name="椭圆 2"/>
          <p:cNvSpPr/>
          <p:nvPr/>
        </p:nvSpPr>
        <p:spPr>
          <a:xfrm>
            <a:off x="1187624" y="1491630"/>
            <a:ext cx="2808312" cy="2808312"/>
          </a:xfrm>
          <a:prstGeom prst="ellipse">
            <a:avLst/>
          </a:prstGeom>
          <a:solidFill>
            <a:schemeClr val="bg1">
              <a:lumMod val="50000"/>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5292080" y="1419622"/>
            <a:ext cx="2808312" cy="2808312"/>
          </a:xfrm>
          <a:prstGeom prst="ellipse">
            <a:avLst/>
          </a:prstGeom>
          <a:solidFill>
            <a:schemeClr val="accent5">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等腰三角形 12"/>
          <p:cNvSpPr/>
          <p:nvPr/>
        </p:nvSpPr>
        <p:spPr>
          <a:xfrm>
            <a:off x="1691680" y="2202418"/>
            <a:ext cx="1670586" cy="144016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等腰三角形 13"/>
          <p:cNvSpPr/>
          <p:nvPr/>
        </p:nvSpPr>
        <p:spPr>
          <a:xfrm flipH="1" flipV="1">
            <a:off x="5868144" y="2139702"/>
            <a:ext cx="1670586" cy="144016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2195736" y="1842378"/>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功能</a:t>
            </a:r>
            <a:endParaRPr kumimoji="1" lang="zh-CN" altLang="en-US" dirty="0">
              <a:latin typeface="微软雅黑"/>
              <a:ea typeface="微软雅黑"/>
              <a:cs typeface="微软雅黑"/>
            </a:endParaRPr>
          </a:p>
        </p:txBody>
      </p:sp>
      <p:sp>
        <p:nvSpPr>
          <p:cNvPr id="17" name="文本框 16"/>
          <p:cNvSpPr txBox="1"/>
          <p:nvPr/>
        </p:nvSpPr>
        <p:spPr>
          <a:xfrm>
            <a:off x="6012160" y="2139702"/>
            <a:ext cx="1728192" cy="338554"/>
          </a:xfrm>
          <a:prstGeom prst="rect">
            <a:avLst/>
          </a:prstGeom>
          <a:noFill/>
        </p:spPr>
        <p:txBody>
          <a:bodyPr wrap="square" rtlCol="0">
            <a:spAutoFit/>
          </a:bodyPr>
          <a:lstStyle/>
          <a:p>
            <a:r>
              <a:rPr kumimoji="1" lang="zh-CN" altLang="en-US" sz="1600" dirty="0" smtClean="0">
                <a:solidFill>
                  <a:schemeClr val="accent4"/>
                </a:solidFill>
                <a:latin typeface="微软雅黑"/>
                <a:ea typeface="微软雅黑"/>
                <a:cs typeface="微软雅黑"/>
              </a:rPr>
              <a:t>客户价值驱动</a:t>
            </a:r>
            <a:endParaRPr kumimoji="1" lang="zh-CN" altLang="en-US" sz="1600" dirty="0">
              <a:solidFill>
                <a:schemeClr val="accent4"/>
              </a:solidFill>
              <a:latin typeface="微软雅黑"/>
              <a:ea typeface="微软雅黑"/>
              <a:cs typeface="微软雅黑"/>
            </a:endParaRPr>
          </a:p>
        </p:txBody>
      </p:sp>
      <p:sp>
        <p:nvSpPr>
          <p:cNvPr id="18" name="文本框 17"/>
          <p:cNvSpPr txBox="1"/>
          <p:nvPr/>
        </p:nvSpPr>
        <p:spPr>
          <a:xfrm>
            <a:off x="6300192" y="3579862"/>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功能</a:t>
            </a:r>
            <a:endParaRPr kumimoji="1" lang="zh-CN" altLang="en-US" dirty="0">
              <a:latin typeface="微软雅黑"/>
              <a:ea typeface="微软雅黑"/>
              <a:cs typeface="微软雅黑"/>
            </a:endParaRPr>
          </a:p>
        </p:txBody>
      </p:sp>
      <p:sp>
        <p:nvSpPr>
          <p:cNvPr id="20" name="文本框 19"/>
          <p:cNvSpPr txBox="1"/>
          <p:nvPr/>
        </p:nvSpPr>
        <p:spPr>
          <a:xfrm>
            <a:off x="2051720" y="3282538"/>
            <a:ext cx="1224136" cy="338554"/>
          </a:xfrm>
          <a:prstGeom prst="rect">
            <a:avLst/>
          </a:prstGeom>
          <a:noFill/>
        </p:spPr>
        <p:txBody>
          <a:bodyPr wrap="square" rtlCol="0">
            <a:spAutoFit/>
          </a:bodyPr>
          <a:lstStyle/>
          <a:p>
            <a:r>
              <a:rPr kumimoji="1" lang="zh-CN" altLang="en-US" sz="1600" dirty="0" smtClean="0">
                <a:solidFill>
                  <a:schemeClr val="accent1"/>
                </a:solidFill>
                <a:latin typeface="微软雅黑"/>
                <a:ea typeface="微软雅黑"/>
                <a:cs typeface="微软雅黑"/>
              </a:rPr>
              <a:t>计划驱动</a:t>
            </a:r>
            <a:endParaRPr kumimoji="1" lang="zh-CN" altLang="en-US" sz="1600" dirty="0">
              <a:solidFill>
                <a:schemeClr val="accent1"/>
              </a:solidFill>
              <a:latin typeface="微软雅黑"/>
              <a:ea typeface="微软雅黑"/>
              <a:cs typeface="微软雅黑"/>
            </a:endParaRPr>
          </a:p>
        </p:txBody>
      </p:sp>
      <p:sp>
        <p:nvSpPr>
          <p:cNvPr id="21" name="文本框 20"/>
          <p:cNvSpPr txBox="1"/>
          <p:nvPr/>
        </p:nvSpPr>
        <p:spPr>
          <a:xfrm>
            <a:off x="1403648" y="3570570"/>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时间</a:t>
            </a:r>
            <a:endParaRPr kumimoji="1" lang="zh-CN" altLang="en-US" dirty="0">
              <a:latin typeface="微软雅黑"/>
              <a:ea typeface="微软雅黑"/>
              <a:cs typeface="微软雅黑"/>
            </a:endParaRPr>
          </a:p>
        </p:txBody>
      </p:sp>
      <p:sp>
        <p:nvSpPr>
          <p:cNvPr id="22" name="文本框 21"/>
          <p:cNvSpPr txBox="1"/>
          <p:nvPr/>
        </p:nvSpPr>
        <p:spPr>
          <a:xfrm>
            <a:off x="3131840" y="3570570"/>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资源</a:t>
            </a:r>
            <a:endParaRPr kumimoji="1" lang="zh-CN" altLang="en-US" dirty="0">
              <a:latin typeface="微软雅黑"/>
              <a:ea typeface="微软雅黑"/>
              <a:cs typeface="微软雅黑"/>
            </a:endParaRPr>
          </a:p>
        </p:txBody>
      </p:sp>
      <p:sp>
        <p:nvSpPr>
          <p:cNvPr id="23" name="文本框 22"/>
          <p:cNvSpPr txBox="1"/>
          <p:nvPr/>
        </p:nvSpPr>
        <p:spPr>
          <a:xfrm>
            <a:off x="5580112" y="1779662"/>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时间</a:t>
            </a:r>
            <a:endParaRPr kumimoji="1" lang="zh-CN" altLang="en-US" dirty="0">
              <a:latin typeface="微软雅黑"/>
              <a:ea typeface="微软雅黑"/>
              <a:cs typeface="微软雅黑"/>
            </a:endParaRPr>
          </a:p>
        </p:txBody>
      </p:sp>
      <p:sp>
        <p:nvSpPr>
          <p:cNvPr id="24" name="文本框 23"/>
          <p:cNvSpPr txBox="1"/>
          <p:nvPr/>
        </p:nvSpPr>
        <p:spPr>
          <a:xfrm>
            <a:off x="7308304" y="1779662"/>
            <a:ext cx="864096" cy="369332"/>
          </a:xfrm>
          <a:prstGeom prst="rect">
            <a:avLst/>
          </a:prstGeom>
          <a:noFill/>
        </p:spPr>
        <p:txBody>
          <a:bodyPr wrap="square" rtlCol="0">
            <a:spAutoFit/>
          </a:bodyPr>
          <a:lstStyle/>
          <a:p>
            <a:r>
              <a:rPr kumimoji="1" lang="zh-CN" altLang="en-US" dirty="0" smtClean="0">
                <a:latin typeface="微软雅黑"/>
                <a:ea typeface="微软雅黑"/>
                <a:cs typeface="微软雅黑"/>
              </a:rPr>
              <a:t>资源</a:t>
            </a:r>
            <a:endParaRPr kumimoji="1" lang="zh-CN" altLang="en-US" dirty="0">
              <a:latin typeface="微软雅黑"/>
              <a:ea typeface="微软雅黑"/>
              <a:cs typeface="微软雅黑"/>
            </a:endParaRPr>
          </a:p>
        </p:txBody>
      </p:sp>
      <p:cxnSp>
        <p:nvCxnSpPr>
          <p:cNvPr id="26" name="直线连接符 25"/>
          <p:cNvCxnSpPr/>
          <p:nvPr/>
        </p:nvCxnSpPr>
        <p:spPr>
          <a:xfrm>
            <a:off x="3059832" y="1995686"/>
            <a:ext cx="2520280" cy="0"/>
          </a:xfrm>
          <a:prstGeom prst="line">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a:off x="3707904" y="3795886"/>
            <a:ext cx="2520280" cy="0"/>
          </a:xfrm>
          <a:prstGeom prst="line">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8" name="文本框 27"/>
          <p:cNvSpPr txBox="1"/>
          <p:nvPr/>
        </p:nvSpPr>
        <p:spPr>
          <a:xfrm>
            <a:off x="4211960" y="1779662"/>
            <a:ext cx="648072" cy="369332"/>
          </a:xfrm>
          <a:prstGeom prst="rect">
            <a:avLst/>
          </a:prstGeom>
          <a:solidFill>
            <a:srgbClr val="F9B829"/>
          </a:solidFill>
        </p:spPr>
        <p:txBody>
          <a:bodyPr wrap="square" rtlCol="0">
            <a:spAutoFit/>
          </a:bodyPr>
          <a:lstStyle/>
          <a:p>
            <a:r>
              <a:rPr kumimoji="1" lang="zh-CN" altLang="en-US" dirty="0" smtClean="0">
                <a:latin typeface="微软雅黑"/>
                <a:ea typeface="微软雅黑"/>
                <a:cs typeface="微软雅黑"/>
              </a:rPr>
              <a:t>确定</a:t>
            </a:r>
            <a:endParaRPr kumimoji="1" lang="zh-CN" altLang="en-US" dirty="0">
              <a:latin typeface="微软雅黑"/>
              <a:ea typeface="微软雅黑"/>
              <a:cs typeface="微软雅黑"/>
            </a:endParaRPr>
          </a:p>
        </p:txBody>
      </p:sp>
      <p:sp>
        <p:nvSpPr>
          <p:cNvPr id="29" name="文本框 28"/>
          <p:cNvSpPr txBox="1"/>
          <p:nvPr/>
        </p:nvSpPr>
        <p:spPr>
          <a:xfrm>
            <a:off x="4644008" y="3579862"/>
            <a:ext cx="648072" cy="369332"/>
          </a:xfrm>
          <a:prstGeom prst="rect">
            <a:avLst/>
          </a:prstGeom>
          <a:solidFill>
            <a:srgbClr val="F9B829"/>
          </a:solidFill>
        </p:spPr>
        <p:txBody>
          <a:bodyPr wrap="square" rtlCol="0">
            <a:spAutoFit/>
          </a:bodyPr>
          <a:lstStyle/>
          <a:p>
            <a:r>
              <a:rPr kumimoji="1" lang="zh-CN" altLang="en-US" dirty="0" smtClean="0">
                <a:latin typeface="微软雅黑"/>
                <a:ea typeface="微软雅黑"/>
                <a:cs typeface="微软雅黑"/>
              </a:rPr>
              <a:t>可变</a:t>
            </a:r>
            <a:endParaRPr kumimoji="1" lang="zh-CN" altLang="en-US" dirty="0">
              <a:latin typeface="微软雅黑"/>
              <a:ea typeface="微软雅黑"/>
              <a:cs typeface="微软雅黑"/>
            </a:endParaRPr>
          </a:p>
        </p:txBody>
      </p:sp>
      <p:sp>
        <p:nvSpPr>
          <p:cNvPr id="30" name="文本框 29"/>
          <p:cNvSpPr txBox="1"/>
          <p:nvPr/>
        </p:nvSpPr>
        <p:spPr>
          <a:xfrm>
            <a:off x="4283968" y="4465649"/>
            <a:ext cx="4680520" cy="646331"/>
          </a:xfrm>
          <a:prstGeom prst="rect">
            <a:avLst/>
          </a:prstGeom>
          <a:noFill/>
        </p:spPr>
        <p:txBody>
          <a:bodyPr wrap="square" rtlCol="0">
            <a:spAutoFit/>
          </a:bodyPr>
          <a:lstStyle/>
          <a:p>
            <a:r>
              <a:rPr kumimoji="1" lang="zh-CN" altLang="en-US" dirty="0" smtClean="0">
                <a:solidFill>
                  <a:schemeClr val="bg1"/>
                </a:solidFill>
                <a:latin typeface="微软雅黑"/>
                <a:ea typeface="微软雅黑"/>
                <a:cs typeface="微软雅黑"/>
              </a:rPr>
              <a:t>公司刚刚成立的时候，我是如何打败竞争对手拿到亚马逊第三方平台的标的</a:t>
            </a:r>
            <a:endParaRPr kumimoji="1" lang="zh-CN" altLang="en-US"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127296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初创团队做产品－数据</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11" name="矩形 10"/>
          <p:cNvSpPr/>
          <p:nvPr/>
        </p:nvSpPr>
        <p:spPr>
          <a:xfrm>
            <a:off x="467544" y="1347614"/>
            <a:ext cx="8280920" cy="2031325"/>
          </a:xfrm>
          <a:prstGeom prst="rect">
            <a:avLst/>
          </a:prstGeom>
        </p:spPr>
        <p:txBody>
          <a:bodyPr wrap="square">
            <a:spAutoFit/>
          </a:bodyPr>
          <a:lstStyle/>
          <a:p>
            <a:r>
              <a:rPr lang="zh-CN" altLang="en-US" dirty="0" smtClean="0">
                <a:latin typeface="微软雅黑"/>
                <a:ea typeface="微软雅黑"/>
                <a:cs typeface="微软雅黑"/>
              </a:rPr>
              <a:t>产品关键指标的统计，在产品开发过程中就应该埋好点，要求能够第一时间统计到。如果能够做到近乎实时统计，当然更好。</a:t>
            </a:r>
            <a:endParaRPr lang="en-US" altLang="zh-CN" dirty="0" smtClean="0">
              <a:latin typeface="微软雅黑"/>
              <a:ea typeface="微软雅黑"/>
              <a:cs typeface="微软雅黑"/>
            </a:endParaRPr>
          </a:p>
          <a:p>
            <a:endParaRPr lang="en-US" altLang="zh-CN" dirty="0">
              <a:latin typeface="微软雅黑"/>
              <a:ea typeface="微软雅黑"/>
              <a:cs typeface="微软雅黑"/>
            </a:endParaRPr>
          </a:p>
          <a:p>
            <a:endParaRPr lang="en-US" altLang="zh-CN" dirty="0" smtClean="0">
              <a:latin typeface="微软雅黑"/>
              <a:ea typeface="微软雅黑"/>
              <a:cs typeface="微软雅黑"/>
            </a:endParaRPr>
          </a:p>
          <a:p>
            <a:r>
              <a:rPr lang="zh-CN" altLang="en-US" dirty="0" smtClean="0">
                <a:latin typeface="微软雅黑"/>
                <a:ea typeface="微软雅黑"/>
                <a:cs typeface="微软雅黑"/>
              </a:rPr>
              <a:t>其实做产品没有绝对的对错，让数据定输赢。</a:t>
            </a:r>
            <a:endParaRPr lang="en-US" altLang="zh-CN" dirty="0" smtClean="0">
              <a:latin typeface="微软雅黑"/>
              <a:ea typeface="微软雅黑"/>
              <a:cs typeface="微软雅黑"/>
            </a:endParaRPr>
          </a:p>
          <a:p>
            <a:endParaRPr lang="en-US" altLang="zh-CN" dirty="0">
              <a:latin typeface="微软雅黑"/>
              <a:ea typeface="微软雅黑"/>
              <a:cs typeface="微软雅黑"/>
            </a:endParaRPr>
          </a:p>
          <a:p>
            <a:r>
              <a:rPr lang="zh-CN" altLang="en-US" dirty="0" smtClean="0">
                <a:latin typeface="微软雅黑"/>
                <a:ea typeface="微软雅黑"/>
                <a:cs typeface="微软雅黑"/>
              </a:rPr>
              <a:t>艾娘子从数据中看到的。。。</a:t>
            </a:r>
            <a:endParaRPr lang="zh-CN" altLang="en-US" dirty="0">
              <a:latin typeface="微软雅黑"/>
              <a:ea typeface="微软雅黑"/>
              <a:cs typeface="微软雅黑"/>
            </a:endParaRPr>
          </a:p>
        </p:txBody>
      </p:sp>
      <p:pic>
        <p:nvPicPr>
          <p:cNvPr id="12" name="图片 11"/>
          <p:cNvPicPr>
            <a:picLocks noChangeAspect="1"/>
          </p:cNvPicPr>
          <p:nvPr/>
        </p:nvPicPr>
        <p:blipFill>
          <a:blip r:embed="rId2"/>
          <a:stretch>
            <a:fillRect/>
          </a:stretch>
        </p:blipFill>
        <p:spPr>
          <a:xfrm>
            <a:off x="5220072" y="2715766"/>
            <a:ext cx="3535040" cy="2241215"/>
          </a:xfrm>
          <a:prstGeom prst="rect">
            <a:avLst/>
          </a:prstGeom>
        </p:spPr>
      </p:pic>
    </p:spTree>
    <p:extLst>
      <p:ext uri="{BB962C8B-B14F-4D97-AF65-F5344CB8AC3E}">
        <p14:creationId xmlns:p14="http://schemas.microsoft.com/office/powerpoint/2010/main" val="395476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492990"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初创团队做产品－节奏</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sp>
        <p:nvSpPr>
          <p:cNvPr id="2" name="矩形 1"/>
          <p:cNvSpPr/>
          <p:nvPr/>
        </p:nvSpPr>
        <p:spPr>
          <a:xfrm>
            <a:off x="539552" y="1203598"/>
            <a:ext cx="8208912" cy="2308324"/>
          </a:xfrm>
          <a:prstGeom prst="rect">
            <a:avLst/>
          </a:prstGeom>
        </p:spPr>
        <p:txBody>
          <a:bodyPr wrap="square">
            <a:spAutoFit/>
          </a:bodyPr>
          <a:lstStyle/>
          <a:p>
            <a:r>
              <a:rPr lang="zh-CN" altLang="en-US" dirty="0">
                <a:latin typeface="微软雅黑"/>
                <a:ea typeface="微软雅黑"/>
                <a:cs typeface="微软雅黑"/>
              </a:rPr>
              <a:t>团队最好能保持自己固定的工作节奏，不要搞疲劳战，不要搞无意义的消耗战。更不要看同业产品有什么功能就跟进去做什么功能，跟着别人亦步亦趋，自己节奏会先乱掉</a:t>
            </a:r>
            <a:r>
              <a:rPr lang="zh-CN" altLang="en-US" dirty="0" smtClean="0">
                <a:latin typeface="微软雅黑"/>
                <a:ea typeface="微软雅黑"/>
                <a:cs typeface="微软雅黑"/>
              </a:rPr>
              <a:t>。</a:t>
            </a:r>
            <a:endParaRPr lang="en-US" altLang="zh-CN" dirty="0" smtClean="0">
              <a:latin typeface="微软雅黑"/>
              <a:ea typeface="微软雅黑"/>
              <a:cs typeface="微软雅黑"/>
            </a:endParaRPr>
          </a:p>
          <a:p>
            <a:endParaRPr lang="en-US" altLang="zh-CN" dirty="0">
              <a:latin typeface="微软雅黑"/>
              <a:ea typeface="微软雅黑"/>
              <a:cs typeface="微软雅黑"/>
            </a:endParaRPr>
          </a:p>
          <a:p>
            <a:r>
              <a:rPr lang="zh-CN" altLang="en-US" dirty="0" smtClean="0">
                <a:latin typeface="微软雅黑"/>
                <a:ea typeface="微软雅黑"/>
                <a:cs typeface="微软雅黑"/>
              </a:rPr>
              <a:t>艾娘子跟着易结网，最后离自己越来越远。。</a:t>
            </a:r>
            <a:endParaRPr lang="en-US" altLang="zh-CN" dirty="0" smtClean="0">
              <a:latin typeface="微软雅黑"/>
              <a:ea typeface="微软雅黑"/>
              <a:cs typeface="微软雅黑"/>
            </a:endParaRPr>
          </a:p>
          <a:p>
            <a:endParaRPr lang="zh-CN" altLang="en-US" dirty="0">
              <a:latin typeface="微软雅黑"/>
              <a:ea typeface="微软雅黑"/>
              <a:cs typeface="微软雅黑"/>
            </a:endParaRPr>
          </a:p>
          <a:p>
            <a:r>
              <a:rPr lang="zh-CN" altLang="en-US" dirty="0">
                <a:latin typeface="微软雅黑"/>
                <a:ea typeface="微软雅黑"/>
                <a:cs typeface="微软雅黑"/>
              </a:rPr>
              <a:t>控制好节奏，意味着一个团队各个环节应该衔接好。产品做的不错，那么运营就必须要跟上，运营一旦能跟上，</a:t>
            </a:r>
            <a:r>
              <a:rPr lang="zh-CN" altLang="en-US" dirty="0" smtClean="0">
                <a:latin typeface="微软雅黑"/>
                <a:ea typeface="微软雅黑"/>
                <a:cs typeface="微软雅黑"/>
              </a:rPr>
              <a:t>服务也要跟上</a:t>
            </a:r>
            <a:endParaRPr lang="zh-CN" altLang="en-US" dirty="0">
              <a:latin typeface="微软雅黑"/>
              <a:ea typeface="微软雅黑"/>
              <a:cs typeface="微软雅黑"/>
            </a:endParaRPr>
          </a:p>
        </p:txBody>
      </p:sp>
      <p:graphicFrame>
        <p:nvGraphicFramePr>
          <p:cNvPr id="11" name="图表 10"/>
          <p:cNvGraphicFramePr/>
          <p:nvPr>
            <p:extLst>
              <p:ext uri="{D42A27DB-BD31-4B8C-83A1-F6EECF244321}">
                <p14:modId xmlns:p14="http://schemas.microsoft.com/office/powerpoint/2010/main" val="2182570164"/>
              </p:ext>
            </p:extLst>
          </p:nvPr>
        </p:nvGraphicFramePr>
        <p:xfrm>
          <a:off x="755576" y="3867894"/>
          <a:ext cx="7200800" cy="626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633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4992923" cy="369332"/>
          </a:xfrm>
          <a:prstGeom prst="rect">
            <a:avLst/>
          </a:prstGeom>
          <a:noFill/>
        </p:spPr>
        <p:txBody>
          <a:bodyPr wrap="none" rtlCol="0">
            <a:spAutoFit/>
          </a:bodyPr>
          <a:lstStyle/>
          <a:p>
            <a:r>
              <a:rPr lang="zh-CN" altLang="en-US" b="1" dirty="0" smtClean="0">
                <a:latin typeface="微软雅黑"/>
                <a:ea typeface="微软雅黑"/>
                <a:cs typeface="微软雅黑"/>
              </a:rPr>
              <a:t>初创团队做产品－产品不是</a:t>
            </a:r>
            <a:r>
              <a:rPr lang="en-US" altLang="zh-CN" b="1" dirty="0" smtClean="0">
                <a:latin typeface="微软雅黑"/>
                <a:ea typeface="微软雅黑"/>
                <a:cs typeface="微软雅黑"/>
              </a:rPr>
              <a:t>app</a:t>
            </a:r>
            <a:r>
              <a:rPr lang="zh-CN" altLang="en-US" b="1" dirty="0" smtClean="0">
                <a:latin typeface="微软雅黑"/>
                <a:ea typeface="微软雅黑"/>
                <a:cs typeface="微软雅黑"/>
              </a:rPr>
              <a:t>，内容也是产品</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a:latin typeface="Agency FB" panose="020B0503020202020204" pitchFamily="34" charset="0"/>
            </a:endParaRPr>
          </a:p>
        </p:txBody>
      </p:sp>
      <p:pic>
        <p:nvPicPr>
          <p:cNvPr id="2" name="图片 1"/>
          <p:cNvPicPr>
            <a:picLocks noChangeAspect="1"/>
          </p:cNvPicPr>
          <p:nvPr/>
        </p:nvPicPr>
        <p:blipFill rotWithShape="1">
          <a:blip r:embed="rId2"/>
          <a:srcRect b="49080"/>
          <a:stretch/>
        </p:blipFill>
        <p:spPr>
          <a:xfrm>
            <a:off x="467544" y="1059582"/>
            <a:ext cx="2840595" cy="1800000"/>
          </a:xfrm>
          <a:prstGeom prst="rect">
            <a:avLst/>
          </a:prstGeom>
        </p:spPr>
      </p:pic>
      <p:pic>
        <p:nvPicPr>
          <p:cNvPr id="3" name="图片 2"/>
          <p:cNvPicPr>
            <a:picLocks noChangeAspect="1"/>
          </p:cNvPicPr>
          <p:nvPr/>
        </p:nvPicPr>
        <p:blipFill>
          <a:blip r:embed="rId3"/>
          <a:stretch>
            <a:fillRect/>
          </a:stretch>
        </p:blipFill>
        <p:spPr>
          <a:xfrm>
            <a:off x="467544" y="2787774"/>
            <a:ext cx="2844800" cy="2254250"/>
          </a:xfrm>
          <a:prstGeom prst="rect">
            <a:avLst/>
          </a:prstGeom>
        </p:spPr>
      </p:pic>
      <p:sp>
        <p:nvSpPr>
          <p:cNvPr id="11" name="矩形 10"/>
          <p:cNvSpPr/>
          <p:nvPr/>
        </p:nvSpPr>
        <p:spPr>
          <a:xfrm>
            <a:off x="3851920" y="1203598"/>
            <a:ext cx="5112568" cy="3719480"/>
          </a:xfrm>
          <a:prstGeom prst="rect">
            <a:avLst/>
          </a:prstGeom>
        </p:spPr>
        <p:txBody>
          <a:bodyPr wrap="square">
            <a:spAutoFit/>
          </a:bodyPr>
          <a:lstStyle/>
          <a:p>
            <a:pPr>
              <a:lnSpc>
                <a:spcPct val="130000"/>
              </a:lnSpc>
            </a:pPr>
            <a:r>
              <a:rPr lang="zh-CN" altLang="en-US" sz="1600" dirty="0">
                <a:latin typeface="微软雅黑"/>
                <a:ea typeface="微软雅黑"/>
                <a:cs typeface="微软雅黑"/>
              </a:rPr>
              <a:t>如果产品的功能做的不够好，那就不如把产品里的内容先做好，内容要比 </a:t>
            </a:r>
            <a:r>
              <a:rPr lang="en-US" altLang="zh-CN" sz="1600" dirty="0">
                <a:latin typeface="微软雅黑"/>
                <a:ea typeface="微软雅黑"/>
                <a:cs typeface="微软雅黑"/>
              </a:rPr>
              <a:t>App </a:t>
            </a:r>
            <a:r>
              <a:rPr lang="zh-CN" altLang="en-US" sz="1600" dirty="0">
                <a:latin typeface="微软雅黑"/>
                <a:ea typeface="微软雅黑"/>
                <a:cs typeface="微软雅黑"/>
              </a:rPr>
              <a:t>更容易传播。内容本身就是产品，内容本身就是功能</a:t>
            </a:r>
            <a:r>
              <a:rPr lang="zh-CN" altLang="en-US" sz="1600" dirty="0" smtClean="0">
                <a:latin typeface="微软雅黑"/>
                <a:ea typeface="微软雅黑"/>
                <a:cs typeface="微软雅黑"/>
              </a:rPr>
              <a:t>。</a:t>
            </a:r>
            <a:endParaRPr lang="en-US" altLang="zh-CN" sz="1600" dirty="0" smtClean="0">
              <a:latin typeface="微软雅黑"/>
              <a:ea typeface="微软雅黑"/>
              <a:cs typeface="微软雅黑"/>
            </a:endParaRPr>
          </a:p>
          <a:p>
            <a:pPr>
              <a:lnSpc>
                <a:spcPct val="130000"/>
              </a:lnSpc>
            </a:pPr>
            <a:endParaRPr lang="zh-CN" altLang="en-US" sz="1600" dirty="0">
              <a:latin typeface="微软雅黑"/>
              <a:ea typeface="微软雅黑"/>
              <a:cs typeface="微软雅黑"/>
            </a:endParaRPr>
          </a:p>
          <a:p>
            <a:pPr>
              <a:lnSpc>
                <a:spcPct val="130000"/>
              </a:lnSpc>
            </a:pPr>
            <a:r>
              <a:rPr lang="zh-CN" altLang="en-US" sz="1600" dirty="0">
                <a:latin typeface="微软雅黑"/>
                <a:ea typeface="微软雅黑"/>
                <a:cs typeface="微软雅黑"/>
              </a:rPr>
              <a:t>如果是起步中的团队，你大多数情况下不需要花很多精力去做网站，</a:t>
            </a:r>
            <a:r>
              <a:rPr lang="zh-CN" altLang="en-US" sz="1600" dirty="0" smtClean="0">
                <a:latin typeface="微软雅黑"/>
                <a:ea typeface="微软雅黑"/>
                <a:cs typeface="微软雅黑"/>
              </a:rPr>
              <a:t>不需要去找</a:t>
            </a:r>
            <a:r>
              <a:rPr lang="en-US" altLang="zh-CN" sz="1600" dirty="0" smtClean="0">
                <a:latin typeface="微软雅黑"/>
                <a:ea typeface="微软雅黑"/>
                <a:cs typeface="微软雅黑"/>
              </a:rPr>
              <a:t>CXO</a:t>
            </a:r>
            <a:r>
              <a:rPr lang="zh-CN" altLang="en-US" sz="1600" dirty="0" smtClean="0">
                <a:latin typeface="微软雅黑"/>
                <a:ea typeface="微软雅黑"/>
                <a:cs typeface="微软雅黑"/>
              </a:rPr>
              <a:t>做一个根本没几个人用的 </a:t>
            </a:r>
            <a:r>
              <a:rPr lang="en-US" altLang="zh-CN" sz="1600" dirty="0" smtClean="0">
                <a:latin typeface="微软雅黑"/>
                <a:ea typeface="微软雅黑"/>
                <a:cs typeface="微软雅黑"/>
              </a:rPr>
              <a:t>App</a:t>
            </a:r>
            <a:r>
              <a:rPr lang="zh-CN" altLang="en-US" sz="1600" dirty="0" smtClean="0">
                <a:latin typeface="微软雅黑"/>
                <a:ea typeface="微软雅黑"/>
                <a:cs typeface="微软雅黑"/>
              </a:rPr>
              <a:t>，写几篇好文章传播效应更广。</a:t>
            </a:r>
            <a:endParaRPr lang="en-US" altLang="zh-CN" sz="1600" dirty="0" smtClean="0">
              <a:latin typeface="微软雅黑"/>
              <a:ea typeface="微软雅黑"/>
              <a:cs typeface="微软雅黑"/>
            </a:endParaRPr>
          </a:p>
          <a:p>
            <a:pPr>
              <a:lnSpc>
                <a:spcPct val="130000"/>
              </a:lnSpc>
            </a:pPr>
            <a:endParaRPr lang="en-US" altLang="zh-CN" sz="1600" dirty="0">
              <a:latin typeface="微软雅黑"/>
              <a:ea typeface="微软雅黑"/>
              <a:cs typeface="微软雅黑"/>
            </a:endParaRPr>
          </a:p>
          <a:p>
            <a:pPr>
              <a:lnSpc>
                <a:spcPct val="130000"/>
              </a:lnSpc>
            </a:pPr>
            <a:r>
              <a:rPr lang="zh-CN" altLang="en-US" sz="1600" dirty="0" smtClean="0">
                <a:latin typeface="微软雅黑"/>
                <a:ea typeface="微软雅黑"/>
                <a:cs typeface="微软雅黑"/>
              </a:rPr>
              <a:t>微信微博就是很</a:t>
            </a:r>
            <a:r>
              <a:rPr lang="zh-CN" altLang="en-US" sz="1600" dirty="0">
                <a:latin typeface="微软雅黑"/>
                <a:ea typeface="微软雅黑"/>
                <a:cs typeface="微软雅黑"/>
              </a:rPr>
              <a:t>好的传播平台，你为什么不好好利用</a:t>
            </a:r>
            <a:r>
              <a:rPr lang="en-US" altLang="zh-CN" sz="1600" dirty="0">
                <a:latin typeface="微软雅黑"/>
                <a:ea typeface="微软雅黑"/>
                <a:cs typeface="微软雅黑"/>
              </a:rPr>
              <a:t>? </a:t>
            </a:r>
            <a:r>
              <a:rPr lang="zh-CN" altLang="en-US" sz="1600" dirty="0">
                <a:latin typeface="微软雅黑"/>
                <a:ea typeface="微软雅黑"/>
                <a:cs typeface="微软雅黑"/>
              </a:rPr>
              <a:t>在任何一个地方能够取得优势的话，都可以提升你的产品覆盖</a:t>
            </a:r>
            <a:r>
              <a:rPr lang="zh-CN" altLang="en-US" sz="1600" dirty="0" smtClean="0">
                <a:latin typeface="微软雅黑"/>
                <a:ea typeface="微软雅黑"/>
                <a:cs typeface="微软雅黑"/>
              </a:rPr>
              <a:t>能力。</a:t>
            </a:r>
            <a:endParaRPr lang="zh-CN" altLang="en-US" sz="1600" dirty="0">
              <a:latin typeface="微软雅黑"/>
              <a:ea typeface="微软雅黑"/>
              <a:cs typeface="微软雅黑"/>
            </a:endParaRPr>
          </a:p>
        </p:txBody>
      </p:sp>
    </p:spTree>
    <p:extLst>
      <p:ext uri="{BB962C8B-B14F-4D97-AF65-F5344CB8AC3E}">
        <p14:creationId xmlns:p14="http://schemas.microsoft.com/office/powerpoint/2010/main" val="4166901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293951" y="2385818"/>
            <a:ext cx="2044149"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三、学姐建议</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
        <p:nvSpPr>
          <p:cNvPr id="3" name="文本框 2"/>
          <p:cNvSpPr txBox="1"/>
          <p:nvPr/>
        </p:nvSpPr>
        <p:spPr>
          <a:xfrm>
            <a:off x="4211960" y="3075806"/>
            <a:ext cx="3024336" cy="1518877"/>
          </a:xfrm>
          <a:prstGeom prst="rect">
            <a:avLst/>
          </a:prstGeom>
          <a:noFill/>
        </p:spPr>
        <p:txBody>
          <a:bodyPr wrap="square" rtlCol="0">
            <a:spAutoFit/>
          </a:bodyPr>
          <a:lstStyle/>
          <a:p>
            <a:pPr>
              <a:lnSpc>
                <a:spcPct val="130000"/>
              </a:lnSpc>
            </a:pPr>
            <a:r>
              <a:rPr kumimoji="1" lang="en-US" altLang="zh-CN" dirty="0" smtClean="0">
                <a:latin typeface="微软雅黑"/>
                <a:ea typeface="微软雅黑"/>
                <a:cs typeface="微软雅黑"/>
              </a:rPr>
              <a:t>2.1</a:t>
            </a:r>
            <a:r>
              <a:rPr kumimoji="1" lang="zh-CN" altLang="en-US" dirty="0" smtClean="0">
                <a:latin typeface="微软雅黑"/>
                <a:ea typeface="微软雅黑"/>
                <a:cs typeface="微软雅黑"/>
              </a:rPr>
              <a:t>、初创团队做产品</a:t>
            </a:r>
            <a:endParaRPr kumimoji="1" lang="en-US" altLang="zh-CN" dirty="0" smtClean="0">
              <a:latin typeface="微软雅黑"/>
              <a:ea typeface="微软雅黑"/>
              <a:cs typeface="微软雅黑"/>
            </a:endParaRPr>
          </a:p>
          <a:p>
            <a:pPr>
              <a:lnSpc>
                <a:spcPct val="130000"/>
              </a:lnSpc>
            </a:pPr>
            <a:r>
              <a:rPr kumimoji="1" lang="en-US" altLang="zh-CN" dirty="0" smtClean="0">
                <a:solidFill>
                  <a:srgbClr val="FFFFFF"/>
                </a:solidFill>
                <a:latin typeface="微软雅黑"/>
                <a:ea typeface="微软雅黑"/>
                <a:cs typeface="微软雅黑"/>
              </a:rPr>
              <a:t>2.</a:t>
            </a:r>
            <a:r>
              <a:rPr kumimoji="1" lang="zh-CN" altLang="zh-CN" dirty="0" smtClean="0">
                <a:solidFill>
                  <a:srgbClr val="FFFFFF"/>
                </a:solidFill>
                <a:latin typeface="微软雅黑"/>
                <a:ea typeface="微软雅黑"/>
                <a:cs typeface="微软雅黑"/>
              </a:rPr>
              <a:t>2</a:t>
            </a:r>
            <a:r>
              <a:rPr kumimoji="1" lang="zh-CN" altLang="en-US" dirty="0" smtClean="0">
                <a:solidFill>
                  <a:srgbClr val="FFFFFF"/>
                </a:solidFill>
                <a:latin typeface="微软雅黑"/>
                <a:ea typeface="微软雅黑"/>
                <a:cs typeface="微软雅黑"/>
              </a:rPr>
              <a:t>、初创团队做技术</a:t>
            </a:r>
            <a:endParaRPr kumimoji="1" lang="en-US" altLang="zh-CN" dirty="0" smtClean="0">
              <a:solidFill>
                <a:srgbClr val="FFFFFF"/>
              </a:solidFill>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3</a:t>
            </a:r>
            <a:r>
              <a:rPr kumimoji="1" lang="zh-CN" altLang="en-US" dirty="0" smtClean="0">
                <a:latin typeface="微软雅黑"/>
                <a:ea typeface="微软雅黑"/>
                <a:cs typeface="微软雅黑"/>
              </a:rPr>
              <a:t>、初创团队拉投资</a:t>
            </a:r>
            <a:endParaRPr kumimoji="1" lang="en-US" altLang="zh-CN" dirty="0" smtClean="0">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4</a:t>
            </a:r>
            <a:r>
              <a:rPr kumimoji="1" lang="zh-CN" altLang="en-US" dirty="0" smtClean="0">
                <a:latin typeface="微软雅黑"/>
                <a:ea typeface="微软雅黑"/>
                <a:cs typeface="微软雅黑"/>
              </a:rPr>
              <a:t>、初创团队选合伙人</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309994296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59756" y="1096695"/>
            <a:ext cx="3129740" cy="2483167"/>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6" name="矩形 5"/>
          <p:cNvSpPr/>
          <p:nvPr/>
        </p:nvSpPr>
        <p:spPr>
          <a:xfrm>
            <a:off x="997888" y="1389998"/>
            <a:ext cx="2528740" cy="53291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界面展现</a:t>
            </a:r>
            <a:endParaRPr kumimoji="1" lang="zh-CN" altLang="en-US" dirty="0">
              <a:latin typeface="微软雅黑"/>
              <a:ea typeface="微软雅黑"/>
              <a:cs typeface="微软雅黑"/>
            </a:endParaRPr>
          </a:p>
        </p:txBody>
      </p:sp>
      <p:sp>
        <p:nvSpPr>
          <p:cNvPr id="7" name="矩形 6"/>
          <p:cNvSpPr/>
          <p:nvPr/>
        </p:nvSpPr>
        <p:spPr>
          <a:xfrm>
            <a:off x="998792" y="2116586"/>
            <a:ext cx="2528740" cy="53291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业务逻辑</a:t>
            </a:r>
            <a:endParaRPr kumimoji="1" lang="zh-CN" altLang="en-US" dirty="0">
              <a:latin typeface="微软雅黑"/>
              <a:ea typeface="微软雅黑"/>
              <a:cs typeface="微软雅黑"/>
            </a:endParaRPr>
          </a:p>
        </p:txBody>
      </p:sp>
      <p:sp>
        <p:nvSpPr>
          <p:cNvPr id="8" name="矩形 7"/>
          <p:cNvSpPr/>
          <p:nvPr/>
        </p:nvSpPr>
        <p:spPr>
          <a:xfrm>
            <a:off x="998792" y="2830920"/>
            <a:ext cx="2528740" cy="53291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数据模型</a:t>
            </a:r>
            <a:endParaRPr kumimoji="1" lang="zh-CN" altLang="en-US" dirty="0">
              <a:latin typeface="微软雅黑"/>
              <a:ea typeface="微软雅黑"/>
              <a:cs typeface="微软雅黑"/>
            </a:endParaRPr>
          </a:p>
        </p:txBody>
      </p:sp>
      <p:sp>
        <p:nvSpPr>
          <p:cNvPr id="10" name="文本框 9"/>
          <p:cNvSpPr txBox="1"/>
          <p:nvPr/>
        </p:nvSpPr>
        <p:spPr>
          <a:xfrm>
            <a:off x="971600" y="1073373"/>
            <a:ext cx="827794" cy="284693"/>
          </a:xfrm>
          <a:prstGeom prst="rect">
            <a:avLst/>
          </a:prstGeom>
          <a:noFill/>
        </p:spPr>
        <p:txBody>
          <a:bodyPr wrap="square" lIns="68580" tIns="34290" rIns="68580" bIns="34290" rtlCol="0">
            <a:spAutoFit/>
          </a:bodyPr>
          <a:lstStyle/>
          <a:p>
            <a:r>
              <a:rPr kumimoji="1" lang="zh-CN" altLang="en-US" sz="1400" dirty="0" smtClean="0">
                <a:solidFill>
                  <a:schemeClr val="tx1">
                    <a:lumMod val="65000"/>
                    <a:lumOff val="35000"/>
                  </a:schemeClr>
                </a:solidFill>
                <a:latin typeface="微软雅黑"/>
                <a:ea typeface="微软雅黑"/>
                <a:cs typeface="微软雅黑"/>
              </a:rPr>
              <a:t>客户端</a:t>
            </a:r>
          </a:p>
        </p:txBody>
      </p:sp>
      <p:sp>
        <p:nvSpPr>
          <p:cNvPr id="11" name="圆角矩形 10"/>
          <p:cNvSpPr/>
          <p:nvPr/>
        </p:nvSpPr>
        <p:spPr>
          <a:xfrm>
            <a:off x="760660" y="3753097"/>
            <a:ext cx="3129740" cy="862652"/>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2" name="矩形 11"/>
          <p:cNvSpPr/>
          <p:nvPr/>
        </p:nvSpPr>
        <p:spPr>
          <a:xfrm>
            <a:off x="1078169" y="3980783"/>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服务</a:t>
            </a:r>
            <a:endParaRPr kumimoji="1" lang="zh-CN" altLang="en-US" dirty="0">
              <a:latin typeface="微软雅黑"/>
              <a:ea typeface="微软雅黑"/>
              <a:cs typeface="微软雅黑"/>
            </a:endParaRPr>
          </a:p>
        </p:txBody>
      </p:sp>
      <p:sp>
        <p:nvSpPr>
          <p:cNvPr id="13" name="矩形 12"/>
          <p:cNvSpPr/>
          <p:nvPr/>
        </p:nvSpPr>
        <p:spPr>
          <a:xfrm>
            <a:off x="1952225" y="3981696"/>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a:latin typeface="微软雅黑"/>
                <a:ea typeface="微软雅黑"/>
                <a:cs typeface="微软雅黑"/>
              </a:rPr>
              <a:t>服务</a:t>
            </a:r>
          </a:p>
        </p:txBody>
      </p:sp>
      <p:sp>
        <p:nvSpPr>
          <p:cNvPr id="14" name="矩形 13"/>
          <p:cNvSpPr/>
          <p:nvPr/>
        </p:nvSpPr>
        <p:spPr>
          <a:xfrm>
            <a:off x="2860300" y="3982610"/>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a:latin typeface="微软雅黑"/>
                <a:ea typeface="微软雅黑"/>
                <a:cs typeface="微软雅黑"/>
              </a:rPr>
              <a:t>服务</a:t>
            </a:r>
          </a:p>
        </p:txBody>
      </p:sp>
      <p:sp>
        <p:nvSpPr>
          <p:cNvPr id="15" name="上下箭头 14"/>
          <p:cNvSpPr/>
          <p:nvPr/>
        </p:nvSpPr>
        <p:spPr>
          <a:xfrm>
            <a:off x="2052475" y="3288212"/>
            <a:ext cx="306170" cy="487562"/>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6" name="文本框 15"/>
          <p:cNvSpPr txBox="1"/>
          <p:nvPr/>
        </p:nvSpPr>
        <p:spPr>
          <a:xfrm>
            <a:off x="828698" y="3731333"/>
            <a:ext cx="1079006" cy="284693"/>
          </a:xfrm>
          <a:prstGeom prst="rect">
            <a:avLst/>
          </a:prstGeom>
          <a:noFill/>
        </p:spPr>
        <p:txBody>
          <a:bodyPr wrap="square" lIns="68580" tIns="34290" rIns="68580" bIns="34290" rtlCol="0">
            <a:spAutoFit/>
          </a:bodyPr>
          <a:lstStyle/>
          <a:p>
            <a:r>
              <a:rPr kumimoji="1" lang="zh-CN" altLang="en-US" sz="1400" dirty="0" smtClean="0">
                <a:solidFill>
                  <a:schemeClr val="tx1">
                    <a:lumMod val="65000"/>
                    <a:lumOff val="35000"/>
                  </a:schemeClr>
                </a:solidFill>
                <a:latin typeface="微软雅黑"/>
                <a:ea typeface="微软雅黑"/>
                <a:cs typeface="微软雅黑"/>
              </a:rPr>
              <a:t>服务器端</a:t>
            </a:r>
          </a:p>
        </p:txBody>
      </p:sp>
      <p:sp>
        <p:nvSpPr>
          <p:cNvPr id="17" name="矩形 16"/>
          <p:cNvSpPr/>
          <p:nvPr/>
        </p:nvSpPr>
        <p:spPr>
          <a:xfrm>
            <a:off x="4111682" y="1022534"/>
            <a:ext cx="4572000" cy="3731791"/>
          </a:xfrm>
          <a:prstGeom prst="rect">
            <a:avLst/>
          </a:prstGeom>
        </p:spPr>
        <p:txBody>
          <a:bodyPr lIns="68580" tIns="34290" rIns="68580" bIns="34290">
            <a:spAutoFit/>
          </a:bodyPr>
          <a:lstStyle/>
          <a:p>
            <a:r>
              <a:rPr lang="en-US" altLang="zh-CN" sz="1400" dirty="0">
                <a:solidFill>
                  <a:srgbClr val="7F7F7F"/>
                </a:solidFill>
                <a:latin typeface="微软雅黑"/>
                <a:ea typeface="微软雅黑"/>
                <a:cs typeface="微软雅黑"/>
              </a:rPr>
              <a:t>Native App </a:t>
            </a:r>
            <a:r>
              <a:rPr lang="zh-CN" altLang="en-US" sz="1400" dirty="0">
                <a:solidFill>
                  <a:srgbClr val="7F7F7F"/>
                </a:solidFill>
                <a:latin typeface="微软雅黑"/>
                <a:ea typeface="微软雅黑"/>
                <a:cs typeface="微软雅黑"/>
              </a:rPr>
              <a:t>架构的客户端中包含了界面展现、业务逻辑、数据模型三个</a:t>
            </a:r>
            <a:r>
              <a:rPr lang="zh-CN" altLang="en-US" sz="1400" dirty="0" smtClean="0">
                <a:solidFill>
                  <a:srgbClr val="7F7F7F"/>
                </a:solidFill>
                <a:latin typeface="微软雅黑"/>
                <a:ea typeface="微软雅黑"/>
                <a:cs typeface="微软雅黑"/>
              </a:rPr>
              <a:t>部分。</a:t>
            </a:r>
            <a:endParaRPr lang="en-US" altLang="zh-CN" sz="1400" dirty="0" smtClean="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通过网络访问服务器</a:t>
            </a:r>
            <a:r>
              <a:rPr lang="zh-CN" altLang="en-US" sz="1400" dirty="0">
                <a:solidFill>
                  <a:srgbClr val="7F7F7F"/>
                </a:solidFill>
                <a:latin typeface="微软雅黑"/>
                <a:ea typeface="微软雅黑"/>
                <a:cs typeface="微软雅黑"/>
              </a:rPr>
              <a:t>端的各种服务</a:t>
            </a:r>
            <a:r>
              <a:rPr lang="zh-CN" altLang="en-US" sz="1400" dirty="0" smtClean="0">
                <a:solidFill>
                  <a:srgbClr val="7F7F7F"/>
                </a:solidFill>
                <a:latin typeface="微软雅黑"/>
                <a:ea typeface="微软雅黑"/>
                <a:cs typeface="微软雅黑"/>
              </a:rPr>
              <a:t>。</a:t>
            </a:r>
            <a:endParaRPr lang="en-US" altLang="zh-CN" sz="1400" dirty="0" smtClean="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以手机导航软件为例</a:t>
            </a:r>
            <a:r>
              <a:rPr lang="zh-CN" altLang="en-US" sz="1400" dirty="0">
                <a:solidFill>
                  <a:srgbClr val="7F7F7F"/>
                </a:solidFill>
                <a:latin typeface="微软雅黑"/>
                <a:ea typeface="微软雅黑"/>
                <a:cs typeface="微软雅黑"/>
              </a:rPr>
              <a:t>，在手</a:t>
            </a:r>
            <a:r>
              <a:rPr lang="zh-CN" altLang="en-US" sz="1400" dirty="0" smtClean="0">
                <a:solidFill>
                  <a:srgbClr val="7F7F7F"/>
                </a:solidFill>
                <a:latin typeface="微软雅黑"/>
                <a:ea typeface="微软雅黑"/>
                <a:cs typeface="微软雅黑"/>
              </a:rPr>
              <a:t>机上会使用相应操作系统</a:t>
            </a:r>
            <a:r>
              <a:rPr lang="zh-CN" altLang="en-US" sz="1400" dirty="0">
                <a:solidFill>
                  <a:srgbClr val="7F7F7F"/>
                </a:solidFill>
                <a:latin typeface="微软雅黑"/>
                <a:ea typeface="微软雅黑"/>
                <a:cs typeface="微软雅黑"/>
              </a:rPr>
              <a:t>的</a:t>
            </a:r>
            <a:r>
              <a:rPr lang="en-US" altLang="zh-CN" sz="1400" dirty="0">
                <a:solidFill>
                  <a:srgbClr val="7F7F7F"/>
                </a:solidFill>
                <a:latin typeface="微软雅黑"/>
                <a:ea typeface="微软雅黑"/>
                <a:cs typeface="微软雅黑"/>
              </a:rPr>
              <a:t>API</a:t>
            </a:r>
            <a:r>
              <a:rPr lang="zh-CN" altLang="en-US" sz="1400" dirty="0">
                <a:solidFill>
                  <a:srgbClr val="7F7F7F"/>
                </a:solidFill>
                <a:latin typeface="微软雅黑"/>
                <a:ea typeface="微软雅黑"/>
                <a:cs typeface="微软雅黑"/>
              </a:rPr>
              <a:t>开发界面，然后调度业务逻辑层的进行功能实现。当需要展现地图时，如果手机上没有地图数据，就会使用经纬度坐标访问服务器上的地图服务，</a:t>
            </a:r>
            <a:r>
              <a:rPr lang="zh-CN" altLang="en-US" sz="1400" dirty="0" smtClean="0">
                <a:solidFill>
                  <a:srgbClr val="7F7F7F"/>
                </a:solidFill>
                <a:latin typeface="微软雅黑"/>
                <a:ea typeface="微软雅黑"/>
                <a:cs typeface="微软雅黑"/>
              </a:rPr>
              <a:t>从服务器获取地图数据</a:t>
            </a:r>
            <a:r>
              <a:rPr lang="zh-CN" altLang="en-US" sz="1400" dirty="0">
                <a:solidFill>
                  <a:srgbClr val="7F7F7F"/>
                </a:solidFill>
                <a:latin typeface="微软雅黑"/>
                <a:ea typeface="微软雅黑"/>
                <a:cs typeface="微软雅黑"/>
              </a:rPr>
              <a:t>，解析后再通过界面绘制出来。在这样的交互下，服务器端的服务独立性较强，其业务形态完全是由客户端控制和调度。</a:t>
            </a:r>
          </a:p>
          <a:p>
            <a:endParaRPr lang="zh-CN" altLang="en-US" sz="1400" dirty="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优势：所以</a:t>
            </a:r>
            <a:r>
              <a:rPr lang="zh-CN" altLang="en-US" sz="1400" dirty="0">
                <a:solidFill>
                  <a:srgbClr val="7F7F7F"/>
                </a:solidFill>
                <a:latin typeface="微软雅黑"/>
                <a:ea typeface="微软雅黑"/>
                <a:cs typeface="微软雅黑"/>
              </a:rPr>
              <a:t>客户端的表现力相当丰富，性能较高，用户体验也比较出色</a:t>
            </a:r>
            <a:r>
              <a:rPr lang="zh-CN" altLang="en-US" sz="1400" dirty="0" smtClean="0">
                <a:solidFill>
                  <a:srgbClr val="7F7F7F"/>
                </a:solidFill>
                <a:latin typeface="微软雅黑"/>
                <a:ea typeface="微软雅黑"/>
                <a:cs typeface="微软雅黑"/>
              </a:rPr>
              <a:t>。</a:t>
            </a:r>
            <a:endParaRPr lang="en-US" altLang="zh-CN" sz="1400" dirty="0" smtClean="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劣势：</a:t>
            </a:r>
            <a:r>
              <a:rPr lang="zh-CN" altLang="en-US" sz="1400" dirty="0">
                <a:solidFill>
                  <a:srgbClr val="7F7F7F"/>
                </a:solidFill>
                <a:latin typeface="微软雅黑"/>
                <a:ea typeface="微软雅黑"/>
                <a:cs typeface="微软雅黑"/>
              </a:rPr>
              <a:t>客户端的开发</a:t>
            </a:r>
            <a:r>
              <a:rPr lang="zh-CN" altLang="en-US" sz="1400" dirty="0" smtClean="0">
                <a:solidFill>
                  <a:srgbClr val="7F7F7F"/>
                </a:solidFill>
                <a:latin typeface="微软雅黑"/>
                <a:ea typeface="微软雅黑"/>
                <a:cs typeface="微软雅黑"/>
              </a:rPr>
              <a:t>工作量大</a:t>
            </a:r>
            <a:r>
              <a:rPr lang="zh-CN" altLang="en-US" sz="1400" dirty="0">
                <a:solidFill>
                  <a:srgbClr val="7F7F7F"/>
                </a:solidFill>
                <a:latin typeface="微软雅黑"/>
                <a:ea typeface="微软雅黑"/>
                <a:cs typeface="微软雅黑"/>
              </a:rPr>
              <a:t>，逻辑复杂；客户端不利于移植，必须针对不同的操作系统进行单独的适配开发工作；客户端软件升级和维护困难；服务器端要支持多客户端，难于扩展。</a:t>
            </a:r>
          </a:p>
        </p:txBody>
      </p:sp>
      <p:grpSp>
        <p:nvGrpSpPr>
          <p:cNvPr id="18" name="组合 6"/>
          <p:cNvGrpSpPr/>
          <p:nvPr/>
        </p:nvGrpSpPr>
        <p:grpSpPr>
          <a:xfrm>
            <a:off x="107504" y="267494"/>
            <a:ext cx="4968553" cy="648072"/>
            <a:chOff x="224063" y="252314"/>
            <a:chExt cx="8768035" cy="1008112"/>
          </a:xfrm>
        </p:grpSpPr>
        <p:sp>
          <p:nvSpPr>
            <p:cNvPr id="19" name="矩形 18"/>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20" name="组合 1"/>
            <p:cNvGrpSpPr/>
            <p:nvPr/>
          </p:nvGrpSpPr>
          <p:grpSpPr>
            <a:xfrm>
              <a:off x="224063" y="252314"/>
              <a:ext cx="2431330" cy="1008112"/>
              <a:chOff x="2240287" y="1692474"/>
              <a:chExt cx="2431330" cy="1008112"/>
            </a:xfrm>
          </p:grpSpPr>
          <p:sp>
            <p:nvSpPr>
              <p:cNvPr id="21"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22"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23" name="TextBox 49"/>
          <p:cNvSpPr txBox="1"/>
          <p:nvPr/>
        </p:nvSpPr>
        <p:spPr>
          <a:xfrm>
            <a:off x="1513783" y="406864"/>
            <a:ext cx="4265711" cy="369332"/>
          </a:xfrm>
          <a:prstGeom prst="rect">
            <a:avLst/>
          </a:prstGeom>
          <a:noFill/>
        </p:spPr>
        <p:txBody>
          <a:bodyPr wrap="none" rtlCol="0">
            <a:spAutoFit/>
          </a:bodyPr>
          <a:lstStyle/>
          <a:p>
            <a:r>
              <a:rPr lang="en-US" altLang="zh-CN" dirty="0">
                <a:solidFill>
                  <a:schemeClr val="bg1"/>
                </a:solidFill>
                <a:latin typeface="微软雅黑"/>
                <a:ea typeface="微软雅黑"/>
                <a:cs typeface="微软雅黑"/>
              </a:rPr>
              <a:t>Native App </a:t>
            </a:r>
            <a:r>
              <a:rPr lang="en-US" altLang="zh-CN" dirty="0">
                <a:latin typeface="微软雅黑"/>
                <a:ea typeface="微软雅黑"/>
                <a:cs typeface="微软雅黑"/>
              </a:rPr>
              <a:t>&amp; Web App</a:t>
            </a:r>
            <a:r>
              <a:rPr lang="zh-CN" altLang="zh-CN" dirty="0">
                <a:latin typeface="微软雅黑"/>
                <a:ea typeface="微软雅黑"/>
                <a:cs typeface="微软雅黑"/>
              </a:rPr>
              <a:t>&amp;</a:t>
            </a:r>
            <a:r>
              <a:rPr lang="en-US" altLang="zh-CN" dirty="0">
                <a:latin typeface="微软雅黑"/>
                <a:ea typeface="微软雅黑"/>
                <a:cs typeface="微软雅黑"/>
              </a:rPr>
              <a:t>Hybrid App</a:t>
            </a:r>
          </a:p>
        </p:txBody>
      </p:sp>
      <p:sp>
        <p:nvSpPr>
          <p:cNvPr id="24"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373792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59756" y="1035532"/>
            <a:ext cx="3129740" cy="1011785"/>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7" name="矩形 6"/>
          <p:cNvSpPr/>
          <p:nvPr/>
        </p:nvSpPr>
        <p:spPr>
          <a:xfrm>
            <a:off x="997888" y="1307660"/>
            <a:ext cx="2528740" cy="53291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浏览器</a:t>
            </a:r>
            <a:endParaRPr kumimoji="1" lang="zh-CN" altLang="en-US" dirty="0">
              <a:latin typeface="微软雅黑"/>
              <a:ea typeface="微软雅黑"/>
              <a:cs typeface="微软雅黑"/>
            </a:endParaRPr>
          </a:p>
        </p:txBody>
      </p:sp>
      <p:sp>
        <p:nvSpPr>
          <p:cNvPr id="10" name="文本框 9"/>
          <p:cNvSpPr txBox="1"/>
          <p:nvPr/>
        </p:nvSpPr>
        <p:spPr>
          <a:xfrm>
            <a:off x="918511" y="1035533"/>
            <a:ext cx="827794" cy="346249"/>
          </a:xfrm>
          <a:prstGeom prst="rect">
            <a:avLst/>
          </a:prstGeom>
          <a:noFill/>
        </p:spPr>
        <p:txBody>
          <a:bodyPr wrap="square" lIns="68580" tIns="34290" rIns="68580" bIns="34290" rtlCol="0">
            <a:spAutoFit/>
          </a:bodyPr>
          <a:lstStyle/>
          <a:p>
            <a:r>
              <a:rPr kumimoji="1" lang="zh-CN" altLang="en-US" dirty="0" smtClean="0">
                <a:solidFill>
                  <a:schemeClr val="tx1">
                    <a:lumMod val="65000"/>
                    <a:lumOff val="35000"/>
                  </a:schemeClr>
                </a:solidFill>
                <a:latin typeface="微软雅黑"/>
                <a:ea typeface="微软雅黑"/>
                <a:cs typeface="微软雅黑"/>
              </a:rPr>
              <a:t>客户端</a:t>
            </a:r>
          </a:p>
        </p:txBody>
      </p:sp>
      <p:sp>
        <p:nvSpPr>
          <p:cNvPr id="11" name="圆角矩形 10"/>
          <p:cNvSpPr/>
          <p:nvPr/>
        </p:nvSpPr>
        <p:spPr>
          <a:xfrm>
            <a:off x="760660" y="2529091"/>
            <a:ext cx="3129740" cy="2294468"/>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2" name="矩形 11"/>
          <p:cNvSpPr/>
          <p:nvPr/>
        </p:nvSpPr>
        <p:spPr>
          <a:xfrm>
            <a:off x="1067222" y="2907509"/>
            <a:ext cx="2381279"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网页展现</a:t>
            </a:r>
            <a:endParaRPr kumimoji="1" lang="zh-CN" altLang="en-US" dirty="0">
              <a:latin typeface="微软雅黑"/>
              <a:ea typeface="微软雅黑"/>
              <a:cs typeface="微软雅黑"/>
            </a:endParaRPr>
          </a:p>
        </p:txBody>
      </p:sp>
      <p:sp>
        <p:nvSpPr>
          <p:cNvPr id="15" name="上下箭头 14"/>
          <p:cNvSpPr/>
          <p:nvPr/>
        </p:nvSpPr>
        <p:spPr>
          <a:xfrm>
            <a:off x="2161951" y="2083543"/>
            <a:ext cx="306170" cy="487562"/>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6" name="文本框 15"/>
          <p:cNvSpPr txBox="1"/>
          <p:nvPr/>
        </p:nvSpPr>
        <p:spPr>
          <a:xfrm>
            <a:off x="839646" y="2548565"/>
            <a:ext cx="827794" cy="623248"/>
          </a:xfrm>
          <a:prstGeom prst="rect">
            <a:avLst/>
          </a:prstGeom>
          <a:noFill/>
        </p:spPr>
        <p:txBody>
          <a:bodyPr wrap="square" lIns="68580" tIns="34290" rIns="68580" bIns="34290" rtlCol="0">
            <a:spAutoFit/>
          </a:bodyPr>
          <a:lstStyle/>
          <a:p>
            <a:r>
              <a:rPr kumimoji="1" lang="zh-CN" altLang="en-US" dirty="0" smtClean="0">
                <a:solidFill>
                  <a:schemeClr val="tx1">
                    <a:lumMod val="65000"/>
                    <a:lumOff val="35000"/>
                  </a:schemeClr>
                </a:solidFill>
                <a:latin typeface="微软雅黑"/>
                <a:ea typeface="微软雅黑"/>
                <a:cs typeface="微软雅黑"/>
              </a:rPr>
              <a:t>服务器端</a:t>
            </a:r>
          </a:p>
        </p:txBody>
      </p:sp>
      <p:sp>
        <p:nvSpPr>
          <p:cNvPr id="17" name="矩形 16"/>
          <p:cNvSpPr/>
          <p:nvPr/>
        </p:nvSpPr>
        <p:spPr>
          <a:xfrm>
            <a:off x="1061098" y="4171500"/>
            <a:ext cx="2381279"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数据存储</a:t>
            </a:r>
            <a:endParaRPr kumimoji="1" lang="zh-CN" altLang="en-US" dirty="0">
              <a:latin typeface="微软雅黑"/>
              <a:ea typeface="微软雅黑"/>
              <a:cs typeface="微软雅黑"/>
            </a:endParaRPr>
          </a:p>
        </p:txBody>
      </p:sp>
      <p:sp>
        <p:nvSpPr>
          <p:cNvPr id="18" name="矩形 17"/>
          <p:cNvSpPr/>
          <p:nvPr/>
        </p:nvSpPr>
        <p:spPr>
          <a:xfrm>
            <a:off x="1065922" y="3530289"/>
            <a:ext cx="2381279"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业务逻辑</a:t>
            </a:r>
            <a:endParaRPr kumimoji="1" lang="zh-CN" altLang="en-US" dirty="0">
              <a:latin typeface="微软雅黑"/>
              <a:ea typeface="微软雅黑"/>
              <a:cs typeface="微软雅黑"/>
            </a:endParaRPr>
          </a:p>
        </p:txBody>
      </p:sp>
      <p:sp>
        <p:nvSpPr>
          <p:cNvPr id="19" name="矩形 18"/>
          <p:cNvSpPr/>
          <p:nvPr/>
        </p:nvSpPr>
        <p:spPr>
          <a:xfrm>
            <a:off x="4147096" y="1421794"/>
            <a:ext cx="4572000" cy="2654573"/>
          </a:xfrm>
          <a:prstGeom prst="rect">
            <a:avLst/>
          </a:prstGeom>
        </p:spPr>
        <p:txBody>
          <a:bodyPr lIns="68580" tIns="34290" rIns="68580" bIns="34290">
            <a:spAutoFit/>
          </a:bodyPr>
          <a:lstStyle/>
          <a:p>
            <a:r>
              <a:rPr lang="zh-CN" altLang="en-US" sz="1400" dirty="0" smtClean="0">
                <a:solidFill>
                  <a:srgbClr val="7F7F7F"/>
                </a:solidFill>
                <a:latin typeface="微软雅黑"/>
                <a:ea typeface="微软雅黑"/>
                <a:cs typeface="微软雅黑"/>
              </a:rPr>
              <a:t>客户端</a:t>
            </a:r>
            <a:r>
              <a:rPr lang="zh-CN" altLang="en-US" sz="1400" dirty="0">
                <a:solidFill>
                  <a:srgbClr val="7F7F7F"/>
                </a:solidFill>
                <a:latin typeface="微软雅黑"/>
                <a:ea typeface="微软雅黑"/>
                <a:cs typeface="微软雅黑"/>
              </a:rPr>
              <a:t>不再需要开发工作，退化为使用内置的浏览器与用户交互。服务器端以</a:t>
            </a:r>
            <a:r>
              <a:rPr lang="en-US" altLang="zh-CN" sz="1400" dirty="0">
                <a:solidFill>
                  <a:srgbClr val="7F7F7F"/>
                </a:solidFill>
                <a:latin typeface="微软雅黑"/>
                <a:ea typeface="微软雅黑"/>
                <a:cs typeface="微软雅黑"/>
              </a:rPr>
              <a:t>HTML5</a:t>
            </a:r>
            <a:r>
              <a:rPr lang="zh-CN" altLang="en-US" sz="1400" dirty="0">
                <a:solidFill>
                  <a:srgbClr val="7F7F7F"/>
                </a:solidFill>
                <a:latin typeface="微软雅黑"/>
                <a:ea typeface="微软雅黑"/>
                <a:cs typeface="微软雅黑"/>
              </a:rPr>
              <a:t>、</a:t>
            </a:r>
            <a:r>
              <a:rPr lang="en-US" altLang="zh-CN" sz="1400" dirty="0">
                <a:solidFill>
                  <a:srgbClr val="7F7F7F"/>
                </a:solidFill>
                <a:latin typeface="微软雅黑"/>
                <a:ea typeface="微软雅黑"/>
                <a:cs typeface="微软雅黑"/>
              </a:rPr>
              <a:t>CSS3</a:t>
            </a:r>
            <a:r>
              <a:rPr lang="zh-CN" altLang="en-US" sz="1400" dirty="0">
                <a:solidFill>
                  <a:srgbClr val="7F7F7F"/>
                </a:solidFill>
                <a:latin typeface="微软雅黑"/>
                <a:ea typeface="微软雅黑"/>
                <a:cs typeface="微软雅黑"/>
              </a:rPr>
              <a:t>、 </a:t>
            </a:r>
            <a:r>
              <a:rPr lang="en-US" altLang="zh-CN" sz="1400" dirty="0">
                <a:solidFill>
                  <a:srgbClr val="7F7F7F"/>
                </a:solidFill>
                <a:latin typeface="微软雅黑"/>
                <a:ea typeface="微软雅黑"/>
                <a:cs typeface="微软雅黑"/>
              </a:rPr>
              <a:t>JavaScript</a:t>
            </a:r>
            <a:r>
              <a:rPr lang="zh-CN" altLang="en-US" sz="1400" dirty="0">
                <a:solidFill>
                  <a:srgbClr val="7F7F7F"/>
                </a:solidFill>
                <a:latin typeface="微软雅黑"/>
                <a:ea typeface="微软雅黑"/>
                <a:cs typeface="微软雅黑"/>
              </a:rPr>
              <a:t>作为前端供浏览器展示，使用其他服务器端技术实现业务逻辑和数据库管理</a:t>
            </a:r>
            <a:r>
              <a:rPr lang="zh-CN" altLang="en-US" sz="1400" dirty="0" smtClean="0">
                <a:solidFill>
                  <a:srgbClr val="7F7F7F"/>
                </a:solidFill>
                <a:latin typeface="微软雅黑"/>
                <a:ea typeface="微软雅黑"/>
                <a:cs typeface="微软雅黑"/>
              </a:rPr>
              <a:t>。</a:t>
            </a:r>
            <a:r>
              <a:rPr lang="en-US" altLang="zh-CN" sz="1400" dirty="0" smtClean="0">
                <a:solidFill>
                  <a:srgbClr val="7F7F7F"/>
                </a:solidFill>
                <a:latin typeface="微软雅黑"/>
                <a:ea typeface="微软雅黑"/>
                <a:cs typeface="微软雅黑"/>
              </a:rPr>
              <a:t/>
            </a:r>
            <a:br>
              <a:rPr lang="en-US" altLang="zh-CN" sz="1400" dirty="0" smtClean="0">
                <a:solidFill>
                  <a:srgbClr val="7F7F7F"/>
                </a:solidFill>
                <a:latin typeface="微软雅黑"/>
                <a:ea typeface="微软雅黑"/>
                <a:cs typeface="微软雅黑"/>
              </a:rPr>
            </a:br>
            <a:endParaRPr lang="en-US" altLang="zh-CN" sz="1400" dirty="0" smtClean="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优势：无客户端</a:t>
            </a:r>
            <a:r>
              <a:rPr lang="zh-CN" altLang="en-US" sz="1400" dirty="0">
                <a:solidFill>
                  <a:srgbClr val="7F7F7F"/>
                </a:solidFill>
                <a:latin typeface="微软雅黑"/>
                <a:ea typeface="微软雅黑"/>
                <a:cs typeface="微软雅黑"/>
              </a:rPr>
              <a:t>，不需要专门</a:t>
            </a:r>
            <a:r>
              <a:rPr lang="zh-CN" altLang="en-US" sz="1400" dirty="0" smtClean="0">
                <a:solidFill>
                  <a:srgbClr val="7F7F7F"/>
                </a:solidFill>
                <a:latin typeface="微软雅黑"/>
                <a:ea typeface="微软雅黑"/>
                <a:cs typeface="微软雅黑"/>
              </a:rPr>
              <a:t>的开发和</a:t>
            </a:r>
            <a:r>
              <a:rPr lang="zh-CN" altLang="en-US" sz="1400" dirty="0">
                <a:solidFill>
                  <a:srgbClr val="7F7F7F"/>
                </a:solidFill>
                <a:latin typeface="微软雅黑"/>
                <a:ea typeface="微软雅黑"/>
                <a:cs typeface="微软雅黑"/>
              </a:rPr>
              <a:t>移植工作。即使使用</a:t>
            </a:r>
            <a:r>
              <a:rPr lang="en-US" altLang="zh-CN" sz="1400" dirty="0" err="1">
                <a:solidFill>
                  <a:srgbClr val="7F7F7F"/>
                </a:solidFill>
                <a:latin typeface="微软雅黑"/>
                <a:ea typeface="微软雅黑"/>
                <a:cs typeface="微软雅黑"/>
              </a:rPr>
              <a:t>WebView</a:t>
            </a:r>
            <a:r>
              <a:rPr lang="zh-CN" altLang="en-US" sz="1400" dirty="0">
                <a:solidFill>
                  <a:srgbClr val="7F7F7F"/>
                </a:solidFill>
                <a:latin typeface="微软雅黑"/>
                <a:ea typeface="微软雅黑"/>
                <a:cs typeface="微软雅黑"/>
              </a:rPr>
              <a:t>控件的客户端，也易于开发和移植。另外的优势就是由于代码全部在服务器端，所以易于扩展和升级。</a:t>
            </a:r>
          </a:p>
          <a:p>
            <a:endParaRPr lang="zh-CN" altLang="en-US" sz="1400" dirty="0" smtClean="0">
              <a:solidFill>
                <a:srgbClr val="7F7F7F"/>
              </a:solidFill>
              <a:latin typeface="微软雅黑"/>
              <a:ea typeface="微软雅黑"/>
              <a:cs typeface="微软雅黑"/>
            </a:endParaRPr>
          </a:p>
          <a:p>
            <a:r>
              <a:rPr lang="zh-CN" altLang="en-US" sz="1400" dirty="0" smtClean="0">
                <a:solidFill>
                  <a:srgbClr val="7F7F7F"/>
                </a:solidFill>
                <a:latin typeface="微软雅黑"/>
                <a:ea typeface="微软雅黑"/>
                <a:cs typeface="微软雅黑"/>
              </a:rPr>
              <a:t>劣势：</a:t>
            </a:r>
            <a:r>
              <a:rPr lang="zh-CN" altLang="en-US" sz="1400" dirty="0">
                <a:solidFill>
                  <a:srgbClr val="7F7F7F"/>
                </a:solidFill>
                <a:latin typeface="微软雅黑"/>
                <a:ea typeface="微软雅黑"/>
                <a:cs typeface="微软雅黑"/>
              </a:rPr>
              <a:t>服务器端的开发工作量大，逻辑复杂；界面响应稍慢，</a:t>
            </a:r>
            <a:r>
              <a:rPr lang="zh-CN" altLang="en-US" sz="1400" dirty="0" smtClean="0">
                <a:solidFill>
                  <a:srgbClr val="7F7F7F"/>
                </a:solidFill>
                <a:latin typeface="微软雅黑"/>
                <a:ea typeface="微软雅黑"/>
                <a:cs typeface="微软雅黑"/>
              </a:rPr>
              <a:t>性能弱；</a:t>
            </a:r>
            <a:endParaRPr lang="zh-CN" altLang="en-US" sz="1400" dirty="0">
              <a:solidFill>
                <a:srgbClr val="7F7F7F"/>
              </a:solidFill>
              <a:latin typeface="微软雅黑"/>
              <a:ea typeface="微软雅黑"/>
              <a:cs typeface="微软雅黑"/>
            </a:endParaRPr>
          </a:p>
        </p:txBody>
      </p:sp>
      <p:grpSp>
        <p:nvGrpSpPr>
          <p:cNvPr id="13" name="组合 6"/>
          <p:cNvGrpSpPr/>
          <p:nvPr/>
        </p:nvGrpSpPr>
        <p:grpSpPr>
          <a:xfrm>
            <a:off x="107504" y="267494"/>
            <a:ext cx="4968553" cy="648072"/>
            <a:chOff x="224063" y="252314"/>
            <a:chExt cx="8768035" cy="1008112"/>
          </a:xfrm>
        </p:grpSpPr>
        <p:sp>
          <p:nvSpPr>
            <p:cNvPr id="14" name="矩形 13"/>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20" name="组合 1"/>
            <p:cNvGrpSpPr/>
            <p:nvPr/>
          </p:nvGrpSpPr>
          <p:grpSpPr>
            <a:xfrm>
              <a:off x="224063" y="252314"/>
              <a:ext cx="2431330" cy="1008112"/>
              <a:chOff x="2240287" y="1692474"/>
              <a:chExt cx="2431330" cy="1008112"/>
            </a:xfrm>
          </p:grpSpPr>
          <p:sp>
            <p:nvSpPr>
              <p:cNvPr id="21"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22"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23" name="TextBox 49"/>
          <p:cNvSpPr txBox="1"/>
          <p:nvPr/>
        </p:nvSpPr>
        <p:spPr>
          <a:xfrm>
            <a:off x="1513783" y="406864"/>
            <a:ext cx="4265711" cy="369332"/>
          </a:xfrm>
          <a:prstGeom prst="rect">
            <a:avLst/>
          </a:prstGeom>
          <a:noFill/>
        </p:spPr>
        <p:txBody>
          <a:bodyPr wrap="none" rtlCol="0">
            <a:spAutoFit/>
          </a:bodyPr>
          <a:lstStyle/>
          <a:p>
            <a:r>
              <a:rPr lang="en-US" altLang="zh-CN" dirty="0">
                <a:latin typeface="微软雅黑"/>
                <a:ea typeface="微软雅黑"/>
                <a:cs typeface="微软雅黑"/>
              </a:rPr>
              <a:t>Native App &amp; </a:t>
            </a:r>
            <a:r>
              <a:rPr lang="en-US" altLang="zh-CN" dirty="0">
                <a:solidFill>
                  <a:schemeClr val="bg1"/>
                </a:solidFill>
                <a:latin typeface="微软雅黑"/>
                <a:ea typeface="微软雅黑"/>
                <a:cs typeface="微软雅黑"/>
              </a:rPr>
              <a:t>Web App</a:t>
            </a:r>
            <a:r>
              <a:rPr lang="zh-CN" altLang="zh-CN" dirty="0">
                <a:latin typeface="微软雅黑"/>
                <a:ea typeface="微软雅黑"/>
                <a:cs typeface="微软雅黑"/>
              </a:rPr>
              <a:t>&amp;</a:t>
            </a:r>
            <a:r>
              <a:rPr lang="en-US" altLang="zh-CN" dirty="0">
                <a:latin typeface="微软雅黑"/>
                <a:ea typeface="微软雅黑"/>
                <a:cs typeface="微软雅黑"/>
              </a:rPr>
              <a:t>Hybrid App</a:t>
            </a:r>
          </a:p>
        </p:txBody>
      </p:sp>
      <p:sp>
        <p:nvSpPr>
          <p:cNvPr id="24"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1516625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95542" y="1087979"/>
            <a:ext cx="3129740" cy="1920587"/>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7" name="矩形 6"/>
          <p:cNvSpPr/>
          <p:nvPr/>
        </p:nvSpPr>
        <p:spPr>
          <a:xfrm>
            <a:off x="833674" y="1360107"/>
            <a:ext cx="1125950" cy="43307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界面展现</a:t>
            </a:r>
            <a:endParaRPr kumimoji="1" lang="zh-CN" altLang="en-US" dirty="0">
              <a:latin typeface="微软雅黑"/>
              <a:ea typeface="微软雅黑"/>
              <a:cs typeface="微软雅黑"/>
            </a:endParaRPr>
          </a:p>
        </p:txBody>
      </p:sp>
      <p:sp>
        <p:nvSpPr>
          <p:cNvPr id="10" name="文本框 9"/>
          <p:cNvSpPr txBox="1"/>
          <p:nvPr/>
        </p:nvSpPr>
        <p:spPr>
          <a:xfrm>
            <a:off x="754297" y="1087979"/>
            <a:ext cx="827794" cy="346249"/>
          </a:xfrm>
          <a:prstGeom prst="rect">
            <a:avLst/>
          </a:prstGeom>
          <a:noFill/>
        </p:spPr>
        <p:txBody>
          <a:bodyPr wrap="square" lIns="68580" tIns="34290" rIns="68580" bIns="34290" rtlCol="0">
            <a:spAutoFit/>
          </a:bodyPr>
          <a:lstStyle/>
          <a:p>
            <a:r>
              <a:rPr kumimoji="1" lang="zh-CN" altLang="en-US" dirty="0" smtClean="0">
                <a:solidFill>
                  <a:schemeClr val="tx1">
                    <a:lumMod val="65000"/>
                    <a:lumOff val="35000"/>
                  </a:schemeClr>
                </a:solidFill>
                <a:latin typeface="微软雅黑"/>
                <a:ea typeface="微软雅黑"/>
                <a:cs typeface="微软雅黑"/>
              </a:rPr>
              <a:t>客户端</a:t>
            </a:r>
          </a:p>
        </p:txBody>
      </p:sp>
      <p:sp>
        <p:nvSpPr>
          <p:cNvPr id="11" name="圆角矩形 10"/>
          <p:cNvSpPr/>
          <p:nvPr/>
        </p:nvSpPr>
        <p:spPr>
          <a:xfrm>
            <a:off x="596446" y="3512240"/>
            <a:ext cx="3129740" cy="1363766"/>
          </a:xfrm>
          <a:prstGeom prst="roundRect">
            <a:avLst>
              <a:gd name="adj" fmla="val 6166"/>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2" name="矩形 11"/>
          <p:cNvSpPr/>
          <p:nvPr/>
        </p:nvSpPr>
        <p:spPr>
          <a:xfrm>
            <a:off x="913955" y="4241040"/>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服务</a:t>
            </a:r>
            <a:endParaRPr kumimoji="1" lang="zh-CN" altLang="en-US" dirty="0">
              <a:latin typeface="微软雅黑"/>
              <a:ea typeface="微软雅黑"/>
              <a:cs typeface="微软雅黑"/>
            </a:endParaRPr>
          </a:p>
        </p:txBody>
      </p:sp>
      <p:sp>
        <p:nvSpPr>
          <p:cNvPr id="13" name="矩形 12"/>
          <p:cNvSpPr/>
          <p:nvPr/>
        </p:nvSpPr>
        <p:spPr>
          <a:xfrm>
            <a:off x="1788011" y="4241953"/>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a:latin typeface="微软雅黑"/>
                <a:ea typeface="微软雅黑"/>
                <a:cs typeface="微软雅黑"/>
              </a:rPr>
              <a:t>服务</a:t>
            </a:r>
          </a:p>
        </p:txBody>
      </p:sp>
      <p:sp>
        <p:nvSpPr>
          <p:cNvPr id="14" name="矩形 13"/>
          <p:cNvSpPr/>
          <p:nvPr/>
        </p:nvSpPr>
        <p:spPr>
          <a:xfrm>
            <a:off x="2696086" y="4242867"/>
            <a:ext cx="622776"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a:latin typeface="微软雅黑"/>
                <a:ea typeface="微软雅黑"/>
                <a:cs typeface="微软雅黑"/>
              </a:rPr>
              <a:t>服务</a:t>
            </a:r>
          </a:p>
        </p:txBody>
      </p:sp>
      <p:sp>
        <p:nvSpPr>
          <p:cNvPr id="15" name="上下箭头 14"/>
          <p:cNvSpPr/>
          <p:nvPr/>
        </p:nvSpPr>
        <p:spPr>
          <a:xfrm>
            <a:off x="1899209" y="3022896"/>
            <a:ext cx="306170" cy="487562"/>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16" name="文本框 15"/>
          <p:cNvSpPr txBox="1"/>
          <p:nvPr/>
        </p:nvSpPr>
        <p:spPr>
          <a:xfrm>
            <a:off x="686379" y="3564562"/>
            <a:ext cx="827794" cy="623248"/>
          </a:xfrm>
          <a:prstGeom prst="rect">
            <a:avLst/>
          </a:prstGeom>
          <a:noFill/>
        </p:spPr>
        <p:txBody>
          <a:bodyPr wrap="square" lIns="68580" tIns="34290" rIns="68580" bIns="34290" rtlCol="0">
            <a:spAutoFit/>
          </a:bodyPr>
          <a:lstStyle/>
          <a:p>
            <a:r>
              <a:rPr kumimoji="1" lang="zh-CN" altLang="en-US" dirty="0" smtClean="0">
                <a:solidFill>
                  <a:schemeClr val="tx1">
                    <a:lumMod val="65000"/>
                    <a:lumOff val="35000"/>
                  </a:schemeClr>
                </a:solidFill>
                <a:latin typeface="微软雅黑"/>
                <a:ea typeface="微软雅黑"/>
                <a:cs typeface="微软雅黑"/>
              </a:rPr>
              <a:t>服务器端</a:t>
            </a:r>
          </a:p>
        </p:txBody>
      </p:sp>
      <p:sp>
        <p:nvSpPr>
          <p:cNvPr id="17" name="矩形 16"/>
          <p:cNvSpPr/>
          <p:nvPr/>
        </p:nvSpPr>
        <p:spPr>
          <a:xfrm>
            <a:off x="827550" y="2437958"/>
            <a:ext cx="2528740" cy="43307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数据模型</a:t>
            </a:r>
            <a:endParaRPr kumimoji="1" lang="zh-CN" altLang="en-US" dirty="0">
              <a:latin typeface="微软雅黑"/>
              <a:ea typeface="微软雅黑"/>
              <a:cs typeface="微软雅黑"/>
            </a:endParaRPr>
          </a:p>
        </p:txBody>
      </p:sp>
      <p:sp>
        <p:nvSpPr>
          <p:cNvPr id="18" name="矩形 17"/>
          <p:cNvSpPr/>
          <p:nvPr/>
        </p:nvSpPr>
        <p:spPr>
          <a:xfrm>
            <a:off x="832374" y="1884341"/>
            <a:ext cx="2528740" cy="43307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业务逻辑</a:t>
            </a:r>
            <a:endParaRPr kumimoji="1" lang="zh-CN" altLang="en-US" dirty="0">
              <a:latin typeface="微软雅黑"/>
              <a:ea typeface="微软雅黑"/>
              <a:cs typeface="微软雅黑"/>
            </a:endParaRPr>
          </a:p>
        </p:txBody>
      </p:sp>
      <p:sp>
        <p:nvSpPr>
          <p:cNvPr id="19" name="矩形 18"/>
          <p:cNvSpPr/>
          <p:nvPr/>
        </p:nvSpPr>
        <p:spPr>
          <a:xfrm>
            <a:off x="2309948" y="1353963"/>
            <a:ext cx="1055796" cy="433072"/>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浏览器</a:t>
            </a:r>
            <a:endParaRPr kumimoji="1" lang="zh-CN" altLang="en-US" dirty="0">
              <a:latin typeface="微软雅黑"/>
              <a:ea typeface="微软雅黑"/>
              <a:cs typeface="微软雅黑"/>
            </a:endParaRPr>
          </a:p>
        </p:txBody>
      </p:sp>
      <p:sp>
        <p:nvSpPr>
          <p:cNvPr id="20" name="矩形 19"/>
          <p:cNvSpPr/>
          <p:nvPr/>
        </p:nvSpPr>
        <p:spPr>
          <a:xfrm>
            <a:off x="2331843" y="3601655"/>
            <a:ext cx="991843" cy="532918"/>
          </a:xfrm>
          <a:prstGeom prst="rect">
            <a:avLst/>
          </a:prstGeom>
          <a:solidFill>
            <a:srgbClr val="FF00FF"/>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zh-CN" altLang="en-US" dirty="0" smtClean="0">
                <a:latin typeface="微软雅黑"/>
                <a:ea typeface="微软雅黑"/>
                <a:cs typeface="微软雅黑"/>
              </a:rPr>
              <a:t>网页展示</a:t>
            </a:r>
            <a:endParaRPr kumimoji="1" lang="zh-CN" altLang="en-US" dirty="0">
              <a:latin typeface="微软雅黑"/>
              <a:ea typeface="微软雅黑"/>
              <a:cs typeface="微软雅黑"/>
            </a:endParaRPr>
          </a:p>
        </p:txBody>
      </p:sp>
      <p:sp>
        <p:nvSpPr>
          <p:cNvPr id="21" name="上下箭头 20"/>
          <p:cNvSpPr/>
          <p:nvPr/>
        </p:nvSpPr>
        <p:spPr>
          <a:xfrm>
            <a:off x="2670367" y="1790415"/>
            <a:ext cx="306170" cy="1710876"/>
          </a:xfrm>
          <a:prstGeom prst="upDown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a:latin typeface="微软雅黑"/>
              <a:ea typeface="微软雅黑"/>
              <a:cs typeface="微软雅黑"/>
            </a:endParaRPr>
          </a:p>
        </p:txBody>
      </p:sp>
      <p:sp>
        <p:nvSpPr>
          <p:cNvPr id="22" name="矩形 21"/>
          <p:cNvSpPr/>
          <p:nvPr/>
        </p:nvSpPr>
        <p:spPr>
          <a:xfrm>
            <a:off x="4355100" y="1082881"/>
            <a:ext cx="4572000" cy="3762568"/>
          </a:xfrm>
          <a:prstGeom prst="rect">
            <a:avLst/>
          </a:prstGeom>
        </p:spPr>
        <p:txBody>
          <a:bodyPr lIns="68580" tIns="34290" rIns="68580" bIns="34290">
            <a:spAutoFit/>
          </a:bodyPr>
          <a:lstStyle/>
          <a:p>
            <a:r>
              <a:rPr lang="zh-CN" altLang="en-US" sz="1600" dirty="0">
                <a:solidFill>
                  <a:srgbClr val="7F7F7F"/>
                </a:solidFill>
                <a:latin typeface="微软雅黑"/>
                <a:ea typeface="微软雅黑"/>
                <a:cs typeface="微软雅黑"/>
              </a:rPr>
              <a:t>在 目前</a:t>
            </a:r>
            <a:r>
              <a:rPr lang="en-US" altLang="zh-CN" sz="1600" dirty="0">
                <a:solidFill>
                  <a:srgbClr val="7F7F7F"/>
                </a:solidFill>
                <a:latin typeface="微软雅黑"/>
                <a:ea typeface="微软雅黑"/>
                <a:cs typeface="微软雅黑"/>
              </a:rPr>
              <a:t>Web App</a:t>
            </a:r>
            <a:r>
              <a:rPr lang="zh-CN" altLang="en-US" sz="1600" dirty="0">
                <a:solidFill>
                  <a:srgbClr val="7F7F7F"/>
                </a:solidFill>
                <a:latin typeface="微软雅黑"/>
                <a:ea typeface="微软雅黑"/>
                <a:cs typeface="微软雅黑"/>
              </a:rPr>
              <a:t>受限于浏览器或前端技术未标准化的情况下，可以进行组合应用，这种应用也被称为</a:t>
            </a:r>
            <a:r>
              <a:rPr lang="en-US" altLang="zh-CN" sz="1600" dirty="0">
                <a:solidFill>
                  <a:srgbClr val="7F7F7F"/>
                </a:solidFill>
                <a:latin typeface="微软雅黑"/>
                <a:ea typeface="微软雅黑"/>
                <a:cs typeface="微软雅黑"/>
              </a:rPr>
              <a:t>Hybrid App</a:t>
            </a:r>
            <a:r>
              <a:rPr lang="zh-CN" altLang="en-US" sz="1600" dirty="0" smtClean="0">
                <a:solidFill>
                  <a:srgbClr val="7F7F7F"/>
                </a:solidFill>
                <a:latin typeface="微软雅黑"/>
                <a:ea typeface="微软雅黑"/>
                <a:cs typeface="微软雅黑"/>
              </a:rPr>
              <a:t>，、在这种结构中</a:t>
            </a:r>
            <a:r>
              <a:rPr lang="zh-CN" altLang="en-US" sz="1600" dirty="0">
                <a:solidFill>
                  <a:srgbClr val="7F7F7F"/>
                </a:solidFill>
                <a:latin typeface="微软雅黑"/>
                <a:ea typeface="微软雅黑"/>
                <a:cs typeface="微软雅黑"/>
              </a:rPr>
              <a:t>， 对于侧重性能、体验、设备特性、本地数据管理的部分，采用</a:t>
            </a:r>
            <a:r>
              <a:rPr lang="en-US" altLang="zh-CN" sz="1600" dirty="0">
                <a:solidFill>
                  <a:srgbClr val="7F7F7F"/>
                </a:solidFill>
                <a:latin typeface="微软雅黑"/>
                <a:ea typeface="微软雅黑"/>
                <a:cs typeface="微软雅黑"/>
              </a:rPr>
              <a:t>Native</a:t>
            </a:r>
            <a:r>
              <a:rPr lang="zh-CN" altLang="en-US" sz="1600" dirty="0">
                <a:solidFill>
                  <a:srgbClr val="7F7F7F"/>
                </a:solidFill>
                <a:latin typeface="微软雅黑"/>
                <a:ea typeface="微软雅黑"/>
                <a:cs typeface="微软雅黑"/>
              </a:rPr>
              <a:t>的方式，其余的部分采用</a:t>
            </a:r>
            <a:r>
              <a:rPr lang="en-US" altLang="zh-CN" sz="1600" dirty="0">
                <a:solidFill>
                  <a:srgbClr val="7F7F7F"/>
                </a:solidFill>
                <a:latin typeface="微软雅黑"/>
                <a:ea typeface="微软雅黑"/>
                <a:cs typeface="微软雅黑"/>
              </a:rPr>
              <a:t>Web</a:t>
            </a:r>
            <a:r>
              <a:rPr lang="zh-CN" altLang="en-US" sz="1600" dirty="0">
                <a:solidFill>
                  <a:srgbClr val="7F7F7F"/>
                </a:solidFill>
                <a:latin typeface="微软雅黑"/>
                <a:ea typeface="微软雅黑"/>
                <a:cs typeface="微软雅黑"/>
              </a:rPr>
              <a:t>方式，通过这种结合，可以有效地形成互补</a:t>
            </a:r>
            <a:r>
              <a:rPr lang="zh-CN" altLang="en-US" sz="1600" dirty="0" smtClean="0">
                <a:solidFill>
                  <a:srgbClr val="7F7F7F"/>
                </a:solidFill>
                <a:latin typeface="微软雅黑"/>
                <a:ea typeface="微软雅黑"/>
                <a:cs typeface="微软雅黑"/>
              </a:rPr>
              <a:t>。</a:t>
            </a:r>
            <a:r>
              <a:rPr lang="en-US" altLang="zh-CN" sz="1600" dirty="0" smtClean="0">
                <a:solidFill>
                  <a:srgbClr val="7F7F7F"/>
                </a:solidFill>
                <a:latin typeface="微软雅黑"/>
                <a:ea typeface="微软雅黑"/>
                <a:cs typeface="微软雅黑"/>
              </a:rPr>
              <a:t/>
            </a:r>
            <a:br>
              <a:rPr lang="en-US" altLang="zh-CN" sz="1600" dirty="0" smtClean="0">
                <a:solidFill>
                  <a:srgbClr val="7F7F7F"/>
                </a:solidFill>
                <a:latin typeface="微软雅黑"/>
                <a:ea typeface="微软雅黑"/>
                <a:cs typeface="微软雅黑"/>
              </a:rPr>
            </a:br>
            <a:endParaRPr lang="zh-CN" altLang="en-US" sz="1600" dirty="0" smtClean="0">
              <a:solidFill>
                <a:srgbClr val="7F7F7F"/>
              </a:solidFill>
              <a:latin typeface="微软雅黑"/>
              <a:ea typeface="微软雅黑"/>
              <a:cs typeface="微软雅黑"/>
            </a:endParaRPr>
          </a:p>
          <a:p>
            <a:r>
              <a:rPr lang="zh-CN" altLang="en-US" sz="1600" dirty="0" smtClean="0">
                <a:solidFill>
                  <a:srgbClr val="7F7F7F"/>
                </a:solidFill>
                <a:latin typeface="微软雅黑"/>
                <a:ea typeface="微软雅黑"/>
                <a:cs typeface="微软雅黑"/>
              </a:rPr>
              <a:t>现在采用这种</a:t>
            </a:r>
            <a:r>
              <a:rPr lang="zh-CN" altLang="en-US" sz="1600" dirty="0">
                <a:solidFill>
                  <a:srgbClr val="7F7F7F"/>
                </a:solidFill>
                <a:latin typeface="微软雅黑"/>
                <a:ea typeface="微软雅黑"/>
                <a:cs typeface="微软雅黑"/>
              </a:rPr>
              <a:t>融合方案的应用正在日渐增多，既可以发挥本地应用的优势，又能有机地整合后 端资源</a:t>
            </a:r>
            <a:r>
              <a:rPr lang="zh-CN" altLang="en-US" sz="1600" dirty="0" smtClean="0">
                <a:solidFill>
                  <a:srgbClr val="7F7F7F"/>
                </a:solidFill>
                <a:latin typeface="微软雅黑"/>
                <a:ea typeface="微软雅黑"/>
                <a:cs typeface="微软雅黑"/>
              </a:rPr>
              <a:t>。</a:t>
            </a:r>
            <a:endParaRPr lang="en-US" altLang="zh-CN" sz="1600" dirty="0" smtClean="0">
              <a:solidFill>
                <a:srgbClr val="7F7F7F"/>
              </a:solidFill>
              <a:latin typeface="微软雅黑"/>
              <a:ea typeface="微软雅黑"/>
              <a:cs typeface="微软雅黑"/>
            </a:endParaRPr>
          </a:p>
          <a:p>
            <a:r>
              <a:rPr lang="zh-CN" altLang="en-US" sz="1600" dirty="0" smtClean="0">
                <a:solidFill>
                  <a:srgbClr val="7F7F7F"/>
                </a:solidFill>
                <a:latin typeface="微软雅黑"/>
                <a:ea typeface="微软雅黑"/>
                <a:cs typeface="微软雅黑"/>
              </a:rPr>
              <a:t>对于</a:t>
            </a:r>
            <a:r>
              <a:rPr lang="zh-CN" altLang="en-US" sz="1600" dirty="0">
                <a:solidFill>
                  <a:srgbClr val="7F7F7F"/>
                </a:solidFill>
                <a:latin typeface="微软雅黑"/>
                <a:ea typeface="微软雅黑"/>
                <a:cs typeface="微软雅黑"/>
              </a:rPr>
              <a:t>需要本地化的部分，继续采用操作系统的</a:t>
            </a:r>
            <a:r>
              <a:rPr lang="en-US" altLang="zh-CN" sz="1600" dirty="0">
                <a:solidFill>
                  <a:srgbClr val="7F7F7F"/>
                </a:solidFill>
                <a:latin typeface="微软雅黑"/>
                <a:ea typeface="微软雅黑"/>
                <a:cs typeface="微软雅黑"/>
              </a:rPr>
              <a:t>API</a:t>
            </a:r>
            <a:r>
              <a:rPr lang="zh-CN" altLang="en-US" sz="1600" dirty="0">
                <a:solidFill>
                  <a:srgbClr val="7F7F7F"/>
                </a:solidFill>
                <a:latin typeface="微软雅黑"/>
                <a:ea typeface="微软雅黑"/>
                <a:cs typeface="微软雅黑"/>
              </a:rPr>
              <a:t>接口进行客户端开发，对于适合</a:t>
            </a:r>
            <a:r>
              <a:rPr lang="en-US" altLang="zh-CN" sz="1600" dirty="0">
                <a:solidFill>
                  <a:srgbClr val="7F7F7F"/>
                </a:solidFill>
                <a:latin typeface="微软雅黑"/>
                <a:ea typeface="微软雅黑"/>
                <a:cs typeface="微软雅黑"/>
              </a:rPr>
              <a:t>Server</a:t>
            </a:r>
            <a:r>
              <a:rPr lang="zh-CN" altLang="en-US" sz="1600" dirty="0">
                <a:solidFill>
                  <a:srgbClr val="7F7F7F"/>
                </a:solidFill>
                <a:latin typeface="微软雅黑"/>
                <a:ea typeface="微软雅黑"/>
                <a:cs typeface="微软雅黑"/>
              </a:rPr>
              <a:t>端的部分，通过嵌入</a:t>
            </a:r>
            <a:r>
              <a:rPr lang="en-US" altLang="zh-CN" sz="1600" dirty="0" err="1">
                <a:solidFill>
                  <a:srgbClr val="7F7F7F"/>
                </a:solidFill>
                <a:latin typeface="微软雅黑"/>
                <a:ea typeface="微软雅黑"/>
                <a:cs typeface="微软雅黑"/>
              </a:rPr>
              <a:t>WebView</a:t>
            </a:r>
            <a:r>
              <a:rPr lang="zh-CN" altLang="en-US" sz="1600" dirty="0">
                <a:solidFill>
                  <a:srgbClr val="7F7F7F"/>
                </a:solidFill>
                <a:latin typeface="微软雅黑"/>
                <a:ea typeface="微软雅黑"/>
                <a:cs typeface="微软雅黑"/>
              </a:rPr>
              <a:t>等浏览器控件进行实 现，也可以采用像</a:t>
            </a:r>
            <a:r>
              <a:rPr lang="en-US" altLang="zh-CN" sz="1600" dirty="0" err="1">
                <a:solidFill>
                  <a:srgbClr val="7F7F7F"/>
                </a:solidFill>
                <a:latin typeface="微软雅黑"/>
                <a:ea typeface="微软雅黑"/>
                <a:cs typeface="微软雅黑"/>
              </a:rPr>
              <a:t>PhoneGap</a:t>
            </a:r>
            <a:r>
              <a:rPr lang="zh-CN" altLang="en-US" sz="1600" dirty="0">
                <a:solidFill>
                  <a:srgbClr val="7F7F7F"/>
                </a:solidFill>
                <a:latin typeface="微软雅黑"/>
                <a:ea typeface="微软雅黑"/>
                <a:cs typeface="微软雅黑"/>
              </a:rPr>
              <a:t>这样的框架来消除网页展现中难于使用设备本身特性的缺点。</a:t>
            </a:r>
          </a:p>
        </p:txBody>
      </p:sp>
      <p:grpSp>
        <p:nvGrpSpPr>
          <p:cNvPr id="29" name="组合 6"/>
          <p:cNvGrpSpPr/>
          <p:nvPr/>
        </p:nvGrpSpPr>
        <p:grpSpPr>
          <a:xfrm>
            <a:off x="107504" y="267494"/>
            <a:ext cx="4968553" cy="648072"/>
            <a:chOff x="224063" y="252314"/>
            <a:chExt cx="8768035" cy="1008112"/>
          </a:xfrm>
        </p:grpSpPr>
        <p:sp>
          <p:nvSpPr>
            <p:cNvPr id="30" name="矩形 29"/>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31" name="组合 1"/>
            <p:cNvGrpSpPr/>
            <p:nvPr/>
          </p:nvGrpSpPr>
          <p:grpSpPr>
            <a:xfrm>
              <a:off x="224063" y="252314"/>
              <a:ext cx="2431330" cy="1008112"/>
              <a:chOff x="2240287" y="1692474"/>
              <a:chExt cx="2431330" cy="1008112"/>
            </a:xfrm>
          </p:grpSpPr>
          <p:sp>
            <p:nvSpPr>
              <p:cNvPr id="32"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33"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34" name="TextBox 49"/>
          <p:cNvSpPr txBox="1"/>
          <p:nvPr/>
        </p:nvSpPr>
        <p:spPr>
          <a:xfrm>
            <a:off x="1513783" y="406864"/>
            <a:ext cx="4265711" cy="369332"/>
          </a:xfrm>
          <a:prstGeom prst="rect">
            <a:avLst/>
          </a:prstGeom>
          <a:noFill/>
        </p:spPr>
        <p:txBody>
          <a:bodyPr wrap="none" rtlCol="0">
            <a:spAutoFit/>
          </a:bodyPr>
          <a:lstStyle/>
          <a:p>
            <a:r>
              <a:rPr lang="en-US" altLang="zh-CN" dirty="0">
                <a:latin typeface="微软雅黑"/>
                <a:ea typeface="微软雅黑"/>
                <a:cs typeface="微软雅黑"/>
              </a:rPr>
              <a:t>Native App &amp; Web App</a:t>
            </a:r>
            <a:r>
              <a:rPr lang="zh-CN" altLang="zh-CN" dirty="0">
                <a:latin typeface="微软雅黑"/>
                <a:ea typeface="微软雅黑"/>
                <a:cs typeface="微软雅黑"/>
              </a:rPr>
              <a:t>&amp;</a:t>
            </a:r>
            <a:r>
              <a:rPr lang="en-US" altLang="zh-CN" dirty="0">
                <a:solidFill>
                  <a:schemeClr val="bg1"/>
                </a:solidFill>
                <a:latin typeface="微软雅黑"/>
                <a:ea typeface="微软雅黑"/>
                <a:cs typeface="微软雅黑"/>
              </a:rPr>
              <a:t>Hybrid App</a:t>
            </a:r>
          </a:p>
        </p:txBody>
      </p:sp>
      <p:sp>
        <p:nvSpPr>
          <p:cNvPr id="35"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253535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2464781557"/>
              </p:ext>
            </p:extLst>
          </p:nvPr>
        </p:nvGraphicFramePr>
        <p:xfrm>
          <a:off x="146933" y="1076277"/>
          <a:ext cx="8890758" cy="4015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6"/>
          <p:cNvGrpSpPr/>
          <p:nvPr/>
        </p:nvGrpSpPr>
        <p:grpSpPr>
          <a:xfrm>
            <a:off x="107504" y="267494"/>
            <a:ext cx="4968553" cy="648072"/>
            <a:chOff x="224063" y="252314"/>
            <a:chExt cx="8768035" cy="1008112"/>
          </a:xfrm>
        </p:grpSpPr>
        <p:sp>
          <p:nvSpPr>
            <p:cNvPr id="7" name="矩形 6"/>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8" name="组合 1"/>
            <p:cNvGrpSpPr/>
            <p:nvPr/>
          </p:nvGrpSpPr>
          <p:grpSpPr>
            <a:xfrm>
              <a:off x="224063" y="252314"/>
              <a:ext cx="2431330" cy="1008112"/>
              <a:chOff x="2240287" y="1692474"/>
              <a:chExt cx="2431330" cy="1008112"/>
            </a:xfrm>
          </p:grpSpPr>
          <p:sp>
            <p:nvSpPr>
              <p:cNvPr id="9"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0"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1" name="TextBox 49"/>
          <p:cNvSpPr txBox="1"/>
          <p:nvPr/>
        </p:nvSpPr>
        <p:spPr>
          <a:xfrm>
            <a:off x="1513783" y="406864"/>
            <a:ext cx="3185487" cy="369332"/>
          </a:xfrm>
          <a:prstGeom prst="rect">
            <a:avLst/>
          </a:prstGeom>
          <a:noFill/>
        </p:spPr>
        <p:txBody>
          <a:bodyPr wrap="none" rtlCol="0">
            <a:spAutoFit/>
          </a:bodyPr>
          <a:lstStyle/>
          <a:p>
            <a:r>
              <a:rPr lang="zh-CN" altLang="en-US" dirty="0">
                <a:latin typeface="微软雅黑"/>
                <a:ea typeface="微软雅黑"/>
                <a:cs typeface="微软雅黑"/>
              </a:rPr>
              <a:t>移动互联网时代的开发新模式</a:t>
            </a:r>
            <a:endParaRPr lang="en-US" altLang="zh-CN" dirty="0">
              <a:latin typeface="微软雅黑"/>
              <a:ea typeface="微软雅黑"/>
              <a:cs typeface="微软雅黑"/>
            </a:endParaRPr>
          </a:p>
        </p:txBody>
      </p:sp>
      <p:sp>
        <p:nvSpPr>
          <p:cNvPr id="12"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1532489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1409" r="12234"/>
          <a:stretch/>
        </p:blipFill>
        <p:spPr>
          <a:xfrm>
            <a:off x="0" y="1533886"/>
            <a:ext cx="4407262" cy="2342216"/>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3232757057"/>
              </p:ext>
            </p:extLst>
          </p:nvPr>
        </p:nvGraphicFramePr>
        <p:xfrm>
          <a:off x="4679651" y="1664316"/>
          <a:ext cx="4365821" cy="2421615"/>
        </p:xfrm>
        <a:graphic>
          <a:graphicData uri="http://schemas.openxmlformats.org/drawingml/2006/table">
            <a:tbl>
              <a:tblPr firstRow="1" bandRow="1">
                <a:tableStyleId>{08FB837D-C827-4EFA-A057-4D05807E0F7C}</a:tableStyleId>
              </a:tblPr>
              <a:tblGrid>
                <a:gridCol w="1067849"/>
                <a:gridCol w="988023"/>
                <a:gridCol w="1127605"/>
                <a:gridCol w="1182344"/>
              </a:tblGrid>
              <a:tr h="303256">
                <a:tc>
                  <a:txBody>
                    <a:bodyPr/>
                    <a:lstStyle/>
                    <a:p>
                      <a:endParaRPr lang="zh-CN" altLang="en-US" sz="1400" dirty="0">
                        <a:latin typeface="微软雅黑"/>
                        <a:ea typeface="微软雅黑"/>
                        <a:cs typeface="微软雅黑"/>
                      </a:endParaRPr>
                    </a:p>
                  </a:txBody>
                  <a:tcPr marL="68580" marR="68580" marT="34290" marB="34290"/>
                </a:tc>
                <a:tc>
                  <a:txBody>
                    <a:bodyPr/>
                    <a:lstStyle/>
                    <a:p>
                      <a:r>
                        <a:rPr lang="en-US" altLang="zh-CN" sz="1400" dirty="0" smtClean="0">
                          <a:latin typeface="微软雅黑"/>
                          <a:ea typeface="微软雅黑"/>
                          <a:cs typeface="微软雅黑"/>
                        </a:rPr>
                        <a:t>Web App</a:t>
                      </a:r>
                      <a:endParaRPr lang="zh-CN" altLang="en-US" sz="1400" dirty="0">
                        <a:latin typeface="微软雅黑"/>
                        <a:ea typeface="微软雅黑"/>
                        <a:cs typeface="微软雅黑"/>
                      </a:endParaRPr>
                    </a:p>
                  </a:txBody>
                  <a:tcPr marL="68580" marR="68580" marT="34290" marB="34290"/>
                </a:tc>
                <a:tc>
                  <a:txBody>
                    <a:bodyPr/>
                    <a:lstStyle/>
                    <a:p>
                      <a:r>
                        <a:rPr lang="en-US" altLang="zh-CN" sz="1400" dirty="0" smtClean="0">
                          <a:latin typeface="微软雅黑"/>
                          <a:ea typeface="微软雅黑"/>
                          <a:cs typeface="微软雅黑"/>
                        </a:rPr>
                        <a:t>Hybrid App</a:t>
                      </a:r>
                      <a:endParaRPr lang="zh-CN" altLang="en-US" sz="1400" dirty="0">
                        <a:latin typeface="微软雅黑"/>
                        <a:ea typeface="微软雅黑"/>
                        <a:cs typeface="微软雅黑"/>
                      </a:endParaRPr>
                    </a:p>
                  </a:txBody>
                  <a:tcPr marL="68580" marR="68580" marT="34290" marB="34290"/>
                </a:tc>
                <a:tc>
                  <a:txBody>
                    <a:bodyPr/>
                    <a:lstStyle/>
                    <a:p>
                      <a:r>
                        <a:rPr lang="en-US" altLang="zh-CN" sz="1400" dirty="0" smtClean="0">
                          <a:latin typeface="微软雅黑"/>
                          <a:ea typeface="微软雅黑"/>
                          <a:cs typeface="微软雅黑"/>
                        </a:rPr>
                        <a:t>Native App</a:t>
                      </a:r>
                      <a:endParaRPr lang="zh-CN" altLang="en-US" sz="1400" dirty="0">
                        <a:latin typeface="微软雅黑"/>
                        <a:ea typeface="微软雅黑"/>
                        <a:cs typeface="微软雅黑"/>
                      </a:endParaRPr>
                    </a:p>
                  </a:txBody>
                  <a:tcPr marL="68580" marR="68580" marT="34290" marB="34290"/>
                </a:tc>
              </a:tr>
              <a:tr h="278130">
                <a:tc>
                  <a:txBody>
                    <a:bodyPr/>
                    <a:lstStyle/>
                    <a:p>
                      <a:r>
                        <a:rPr lang="zh-CN" altLang="en-US" sz="1400" dirty="0" smtClean="0">
                          <a:latin typeface="微软雅黑"/>
                          <a:ea typeface="微软雅黑"/>
                          <a:cs typeface="微软雅黑"/>
                        </a:rPr>
                        <a:t>开发成本</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低</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中</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高</a:t>
                      </a:r>
                      <a:endParaRPr lang="zh-CN" altLang="en-US" sz="1400" dirty="0">
                        <a:latin typeface="微软雅黑"/>
                        <a:ea typeface="微软雅黑"/>
                        <a:cs typeface="微软雅黑"/>
                      </a:endParaRPr>
                    </a:p>
                  </a:txBody>
                  <a:tcPr marL="68580" marR="68580" marT="34290" marB="34290"/>
                </a:tc>
              </a:tr>
              <a:tr h="278130">
                <a:tc>
                  <a:txBody>
                    <a:bodyPr/>
                    <a:lstStyle/>
                    <a:p>
                      <a:r>
                        <a:rPr lang="zh-CN" altLang="en-US" sz="1400" dirty="0" smtClean="0">
                          <a:latin typeface="微软雅黑"/>
                          <a:ea typeface="微软雅黑"/>
                          <a:cs typeface="微软雅黑"/>
                        </a:rPr>
                        <a:t>维护更新</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简单</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简单</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复杂</a:t>
                      </a:r>
                      <a:endParaRPr lang="zh-CN" altLang="en-US" sz="1400" dirty="0">
                        <a:latin typeface="微软雅黑"/>
                        <a:ea typeface="微软雅黑"/>
                        <a:cs typeface="微软雅黑"/>
                      </a:endParaRPr>
                    </a:p>
                  </a:txBody>
                  <a:tcPr marL="68580" marR="68580" marT="34290" marB="34290"/>
                </a:tc>
              </a:tr>
              <a:tr h="278130">
                <a:tc>
                  <a:txBody>
                    <a:bodyPr/>
                    <a:lstStyle/>
                    <a:p>
                      <a:r>
                        <a:rPr lang="zh-CN" altLang="en-US" sz="1400" dirty="0" smtClean="0">
                          <a:latin typeface="微软雅黑"/>
                          <a:ea typeface="微软雅黑"/>
                          <a:cs typeface="微软雅黑"/>
                        </a:rPr>
                        <a:t>体验</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差</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优</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优</a:t>
                      </a:r>
                      <a:endParaRPr lang="zh-CN" altLang="en-US" sz="1400" dirty="0">
                        <a:latin typeface="微软雅黑"/>
                        <a:ea typeface="微软雅黑"/>
                        <a:cs typeface="微软雅黑"/>
                      </a:endParaRPr>
                    </a:p>
                  </a:txBody>
                  <a:tcPr marL="68580" marR="68580" marT="34290" marB="34290"/>
                </a:tc>
              </a:tr>
              <a:tr h="480060">
                <a:tc>
                  <a:txBody>
                    <a:bodyPr/>
                    <a:lstStyle/>
                    <a:p>
                      <a:r>
                        <a:rPr lang="en-US" altLang="zh-CN" sz="1400" dirty="0" smtClean="0">
                          <a:latin typeface="微软雅黑"/>
                          <a:ea typeface="微软雅黑"/>
                          <a:cs typeface="微软雅黑"/>
                        </a:rPr>
                        <a:t>Store</a:t>
                      </a:r>
                      <a:r>
                        <a:rPr lang="zh-CN" altLang="en-US" sz="1400" dirty="0" smtClean="0">
                          <a:latin typeface="微软雅黑"/>
                          <a:ea typeface="微软雅黑"/>
                          <a:cs typeface="微软雅黑"/>
                        </a:rPr>
                        <a:t>或</a:t>
                      </a:r>
                      <a:r>
                        <a:rPr lang="en-US" altLang="zh-CN" sz="1400" dirty="0" smtClean="0">
                          <a:latin typeface="微软雅黑"/>
                          <a:ea typeface="微软雅黑"/>
                          <a:cs typeface="微软雅黑"/>
                        </a:rPr>
                        <a:t>Market</a:t>
                      </a:r>
                      <a:r>
                        <a:rPr lang="zh-CN" altLang="en-US" sz="1400" dirty="0" smtClean="0">
                          <a:latin typeface="微软雅黑"/>
                          <a:ea typeface="微软雅黑"/>
                          <a:cs typeface="微软雅黑"/>
                        </a:rPr>
                        <a:t>认可</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不认可</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认可</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认可</a:t>
                      </a:r>
                      <a:endParaRPr lang="zh-CN" altLang="en-US" sz="1400" dirty="0">
                        <a:latin typeface="微软雅黑"/>
                        <a:ea typeface="微软雅黑"/>
                        <a:cs typeface="微软雅黑"/>
                      </a:endParaRPr>
                    </a:p>
                  </a:txBody>
                  <a:tcPr marL="68580" marR="68580" marT="34290" marB="34290"/>
                </a:tc>
              </a:tr>
              <a:tr h="278130">
                <a:tc>
                  <a:txBody>
                    <a:bodyPr/>
                    <a:lstStyle/>
                    <a:p>
                      <a:r>
                        <a:rPr lang="zh-CN" altLang="en-US" sz="1400" dirty="0" smtClean="0">
                          <a:latin typeface="微软雅黑"/>
                          <a:ea typeface="微软雅黑"/>
                          <a:cs typeface="微软雅黑"/>
                        </a:rPr>
                        <a:t>安装</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不需要</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需要</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需要</a:t>
                      </a:r>
                      <a:endParaRPr lang="zh-CN" altLang="en-US" sz="1400" dirty="0">
                        <a:latin typeface="微软雅黑"/>
                        <a:ea typeface="微软雅黑"/>
                        <a:cs typeface="微软雅黑"/>
                      </a:endParaRPr>
                    </a:p>
                  </a:txBody>
                  <a:tcPr marL="68580" marR="68580" marT="34290" marB="34290"/>
                </a:tc>
              </a:tr>
              <a:tr h="278130">
                <a:tc>
                  <a:txBody>
                    <a:bodyPr/>
                    <a:lstStyle/>
                    <a:p>
                      <a:r>
                        <a:rPr lang="zh-CN" altLang="en-US" sz="1400" dirty="0" smtClean="0">
                          <a:latin typeface="微软雅黑"/>
                          <a:ea typeface="微软雅黑"/>
                          <a:cs typeface="微软雅黑"/>
                        </a:rPr>
                        <a:t>跨平台</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优</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优</a:t>
                      </a:r>
                      <a:endParaRPr lang="zh-CN" altLang="en-US" sz="1400" dirty="0">
                        <a:latin typeface="微软雅黑"/>
                        <a:ea typeface="微软雅黑"/>
                        <a:cs typeface="微软雅黑"/>
                      </a:endParaRPr>
                    </a:p>
                  </a:txBody>
                  <a:tcPr marL="68580" marR="68580" marT="34290" marB="34290"/>
                </a:tc>
                <a:tc>
                  <a:txBody>
                    <a:bodyPr/>
                    <a:lstStyle/>
                    <a:p>
                      <a:r>
                        <a:rPr lang="zh-CN" altLang="en-US" sz="1400" dirty="0" smtClean="0">
                          <a:latin typeface="微软雅黑"/>
                          <a:ea typeface="微软雅黑"/>
                          <a:cs typeface="微软雅黑"/>
                        </a:rPr>
                        <a:t>差</a:t>
                      </a:r>
                      <a:endParaRPr lang="zh-CN" altLang="en-US" sz="1400" dirty="0">
                        <a:latin typeface="微软雅黑"/>
                        <a:ea typeface="微软雅黑"/>
                        <a:cs typeface="微软雅黑"/>
                      </a:endParaRPr>
                    </a:p>
                  </a:txBody>
                  <a:tcPr marL="68580" marR="68580" marT="34290" marB="34290"/>
                </a:tc>
              </a:tr>
            </a:tbl>
          </a:graphicData>
        </a:graphic>
      </p:graphicFrame>
      <p:cxnSp>
        <p:nvCxnSpPr>
          <p:cNvPr id="10" name="直线连接符 9"/>
          <p:cNvCxnSpPr/>
          <p:nvPr/>
        </p:nvCxnSpPr>
        <p:spPr>
          <a:xfrm flipH="1">
            <a:off x="4521367" y="1478175"/>
            <a:ext cx="10949" cy="2551220"/>
          </a:xfrm>
          <a:prstGeom prst="line">
            <a:avLst/>
          </a:prstGeom>
          <a:ln>
            <a:solidFill>
              <a:srgbClr val="7F7F7F"/>
            </a:solidFill>
            <a:prstDash val="dash"/>
          </a:ln>
        </p:spPr>
        <p:style>
          <a:lnRef idx="2">
            <a:schemeClr val="accent1"/>
          </a:lnRef>
          <a:fillRef idx="0">
            <a:schemeClr val="accent1"/>
          </a:fillRef>
          <a:effectRef idx="1">
            <a:schemeClr val="accent1"/>
          </a:effectRef>
          <a:fontRef idx="minor">
            <a:schemeClr val="tx1"/>
          </a:fontRef>
        </p:style>
      </p:cxnSp>
      <p:grpSp>
        <p:nvGrpSpPr>
          <p:cNvPr id="6" name="组合 6"/>
          <p:cNvGrpSpPr/>
          <p:nvPr/>
        </p:nvGrpSpPr>
        <p:grpSpPr>
          <a:xfrm>
            <a:off x="107504" y="267494"/>
            <a:ext cx="4968553" cy="648072"/>
            <a:chOff x="224063" y="252314"/>
            <a:chExt cx="8768035" cy="1008112"/>
          </a:xfrm>
        </p:grpSpPr>
        <p:sp>
          <p:nvSpPr>
            <p:cNvPr id="7" name="矩形 6"/>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9" name="组合 1"/>
            <p:cNvGrpSpPr/>
            <p:nvPr/>
          </p:nvGrpSpPr>
          <p:grpSpPr>
            <a:xfrm>
              <a:off x="224063" y="252314"/>
              <a:ext cx="2431330" cy="1008112"/>
              <a:chOff x="2240287" y="1692474"/>
              <a:chExt cx="2431330" cy="1008112"/>
            </a:xfrm>
          </p:grpSpPr>
          <p:sp>
            <p:nvSpPr>
              <p:cNvPr id="11"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2"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4" name="TextBox 49"/>
          <p:cNvSpPr txBox="1"/>
          <p:nvPr/>
        </p:nvSpPr>
        <p:spPr>
          <a:xfrm>
            <a:off x="1513783" y="406864"/>
            <a:ext cx="4265711" cy="369332"/>
          </a:xfrm>
          <a:prstGeom prst="rect">
            <a:avLst/>
          </a:prstGeom>
          <a:noFill/>
        </p:spPr>
        <p:txBody>
          <a:bodyPr wrap="none" rtlCol="0">
            <a:spAutoFit/>
          </a:bodyPr>
          <a:lstStyle/>
          <a:p>
            <a:r>
              <a:rPr lang="en-US" altLang="zh-CN" dirty="0">
                <a:solidFill>
                  <a:srgbClr val="000000"/>
                </a:solidFill>
                <a:latin typeface="微软雅黑"/>
                <a:ea typeface="微软雅黑"/>
                <a:cs typeface="微软雅黑"/>
              </a:rPr>
              <a:t>Native App &amp; Web App</a:t>
            </a:r>
            <a:r>
              <a:rPr lang="zh-CN" altLang="zh-CN" dirty="0">
                <a:solidFill>
                  <a:srgbClr val="000000"/>
                </a:solidFill>
                <a:latin typeface="微软雅黑"/>
                <a:ea typeface="微软雅黑"/>
                <a:cs typeface="微软雅黑"/>
              </a:rPr>
              <a:t>&amp;</a:t>
            </a:r>
            <a:r>
              <a:rPr lang="en-US" altLang="zh-CN" dirty="0">
                <a:solidFill>
                  <a:srgbClr val="000000"/>
                </a:solidFill>
                <a:latin typeface="微软雅黑"/>
                <a:ea typeface="微软雅黑"/>
                <a:cs typeface="微软雅黑"/>
              </a:rPr>
              <a:t>Hybrid App</a:t>
            </a:r>
          </a:p>
        </p:txBody>
      </p:sp>
      <p:sp>
        <p:nvSpPr>
          <p:cNvPr id="15"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40602398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3" cstate="print"/>
          <a:srcRect/>
          <a:stretch>
            <a:fillRect/>
          </a:stretch>
        </p:blipFill>
        <p:spPr bwMode="auto">
          <a:xfrm>
            <a:off x="0" y="0"/>
            <a:ext cx="9142366" cy="5143500"/>
          </a:xfrm>
          <a:prstGeom prst="rect">
            <a:avLst/>
          </a:prstGeom>
          <a:noFill/>
        </p:spPr>
      </p:pic>
      <p:pic>
        <p:nvPicPr>
          <p:cNvPr id="2" name="图片 1"/>
          <p:cNvPicPr>
            <a:picLocks noChangeAspect="1"/>
          </p:cNvPicPr>
          <p:nvPr/>
        </p:nvPicPr>
        <p:blipFill>
          <a:blip r:embed="rId4"/>
          <a:stretch>
            <a:fillRect/>
          </a:stretch>
        </p:blipFill>
        <p:spPr>
          <a:xfrm>
            <a:off x="4872448" y="0"/>
            <a:ext cx="4269918" cy="1119411"/>
          </a:xfrm>
          <a:prstGeom prst="rect">
            <a:avLst/>
          </a:prstGeom>
        </p:spPr>
      </p:pic>
      <p:pic>
        <p:nvPicPr>
          <p:cNvPr id="3" name="图片 2"/>
          <p:cNvPicPr>
            <a:picLocks noChangeAspect="1"/>
          </p:cNvPicPr>
          <p:nvPr/>
        </p:nvPicPr>
        <p:blipFill>
          <a:blip r:embed="rId4"/>
          <a:stretch>
            <a:fillRect/>
          </a:stretch>
        </p:blipFill>
        <p:spPr>
          <a:xfrm>
            <a:off x="5619750" y="4230227"/>
            <a:ext cx="3524250" cy="923925"/>
          </a:xfrm>
          <a:prstGeom prst="rect">
            <a:avLst/>
          </a:prstGeom>
        </p:spPr>
      </p:pic>
      <p:grpSp>
        <p:nvGrpSpPr>
          <p:cNvPr id="10" name="组合 9"/>
          <p:cNvGrpSpPr/>
          <p:nvPr/>
        </p:nvGrpSpPr>
        <p:grpSpPr>
          <a:xfrm>
            <a:off x="107504" y="267494"/>
            <a:ext cx="4968553" cy="648072"/>
            <a:chOff x="224063" y="252314"/>
            <a:chExt cx="8768035" cy="1008112"/>
          </a:xfrm>
        </p:grpSpPr>
        <p:sp>
          <p:nvSpPr>
            <p:cNvPr id="11" name="矩形 10"/>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
            <p:cNvGrpSpPr/>
            <p:nvPr/>
          </p:nvGrpSpPr>
          <p:grpSpPr>
            <a:xfrm>
              <a:off x="224063" y="252314"/>
              <a:ext cx="2431330" cy="1008112"/>
              <a:chOff x="2240287" y="1692474"/>
              <a:chExt cx="2431330" cy="1008112"/>
            </a:xfrm>
          </p:grpSpPr>
          <p:sp>
            <p:nvSpPr>
              <p:cNvPr id="14"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6" name="TextBox 16"/>
          <p:cNvSpPr txBox="1"/>
          <p:nvPr/>
        </p:nvSpPr>
        <p:spPr>
          <a:xfrm>
            <a:off x="683568" y="156577"/>
            <a:ext cx="1224136"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smtClean="0"/>
          </a:p>
        </p:txBody>
      </p:sp>
      <p:sp>
        <p:nvSpPr>
          <p:cNvPr id="17" name="TextBox 49"/>
          <p:cNvSpPr txBox="1"/>
          <p:nvPr/>
        </p:nvSpPr>
        <p:spPr>
          <a:xfrm>
            <a:off x="1513783" y="406864"/>
            <a:ext cx="1649460"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2013</a:t>
            </a:r>
            <a:r>
              <a:rPr lang="zh-CN" altLang="en-US" b="1" dirty="0" smtClean="0">
                <a:latin typeface="微软雅黑" pitchFamily="34" charset="-122"/>
                <a:ea typeface="微软雅黑" pitchFamily="34" charset="-122"/>
              </a:rPr>
              <a:t>年，北邮</a:t>
            </a:r>
            <a:endParaRPr lang="zh-CN" altLang="en-US" b="1" dirty="0">
              <a:latin typeface="微软雅黑" pitchFamily="34" charset="-122"/>
              <a:ea typeface="微软雅黑" pitchFamily="34" charset="-122"/>
            </a:endParaRPr>
          </a:p>
        </p:txBody>
      </p:sp>
      <p:pic>
        <p:nvPicPr>
          <p:cNvPr id="18" name="Picture 8" descr="image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987574"/>
            <a:ext cx="3600400" cy="2047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19" name="Picture 9" descr="image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568" y="987574"/>
            <a:ext cx="3563888" cy="2027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grpSp>
        <p:nvGrpSpPr>
          <p:cNvPr id="20" name="Group 7"/>
          <p:cNvGrpSpPr>
            <a:grpSpLocks/>
          </p:cNvGrpSpPr>
          <p:nvPr/>
        </p:nvGrpSpPr>
        <p:grpSpPr bwMode="auto">
          <a:xfrm>
            <a:off x="683568" y="3140394"/>
            <a:ext cx="3600400" cy="1971055"/>
            <a:chOff x="121020" y="19054"/>
            <a:chExt cx="6051052" cy="3032919"/>
          </a:xfrm>
        </p:grpSpPr>
        <p:pic>
          <p:nvPicPr>
            <p:cNvPr id="21" name="Picture 8" descr="image3.png"/>
            <p:cNvPicPr>
              <a:picLocks noChangeAspect="1"/>
            </p:cNvPicPr>
            <p:nvPr/>
          </p:nvPicPr>
          <p:blipFill>
            <a:blip r:embed="rId7">
              <a:extLst>
                <a:ext uri="{28A0092B-C50C-407E-A947-70E740481C1C}">
                  <a14:useLocalDpi xmlns:a14="http://schemas.microsoft.com/office/drawing/2010/main" val="0"/>
                </a:ext>
              </a:extLst>
            </a:blip>
            <a:srcRect l="3239" t="4668" r="3905" b="15897"/>
            <a:stretch>
              <a:fillRect/>
            </a:stretch>
          </p:blipFill>
          <p:spPr bwMode="auto">
            <a:xfrm>
              <a:off x="121020" y="19054"/>
              <a:ext cx="6051052" cy="3032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28" name="AutoShape 11"/>
            <p:cNvSpPr>
              <a:spLocks/>
            </p:cNvSpPr>
            <p:nvPr/>
          </p:nvSpPr>
          <p:spPr bwMode="auto">
            <a:xfrm>
              <a:off x="2412800" y="36522"/>
              <a:ext cx="539706" cy="287412"/>
            </a:xfrm>
            <a:custGeom>
              <a:avLst/>
              <a:gdLst>
                <a:gd name="T0" fmla="*/ 6747100 w 21600"/>
                <a:gd name="T1" fmla="*/ 1916306 h 21600"/>
                <a:gd name="T2" fmla="*/ 6747100 w 21600"/>
                <a:gd name="T3" fmla="*/ 1916306 h 21600"/>
                <a:gd name="T4" fmla="*/ 6747100 w 21600"/>
                <a:gd name="T5" fmla="*/ 1916306 h 21600"/>
                <a:gd name="T6" fmla="*/ 6747100 w 21600"/>
                <a:gd name="T7" fmla="*/ 1916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noFill/>
            <a:ln w="28575" cap="flat" cmpd="sng">
              <a:solidFill>
                <a:srgbClr val="008000"/>
              </a:solidFill>
              <a:prstDash val="lgDash"/>
              <a:round/>
              <a:headEnd/>
              <a:tailEnd/>
            </a:ln>
            <a:effectLst>
              <a:outerShdw blurRad="38100" dist="23000" dir="5400000" algn="ctr"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endParaRPr lang="zh-CN" altLang="en-US"/>
            </a:p>
          </p:txBody>
        </p:sp>
      </p:grpSp>
      <p:pic>
        <p:nvPicPr>
          <p:cNvPr id="30" name="图片 18"/>
          <p:cNvPicPr>
            <a:picLocks noChangeAspect="1"/>
          </p:cNvPicPr>
          <p:nvPr/>
        </p:nvPicPr>
        <p:blipFill>
          <a:blip r:embed="rId8">
            <a:extLst>
              <a:ext uri="{28A0092B-C50C-407E-A947-70E740481C1C}">
                <a14:useLocalDpi xmlns:a14="http://schemas.microsoft.com/office/drawing/2010/main" val="0"/>
              </a:ext>
            </a:extLst>
          </a:blip>
          <a:srcRect b="19370"/>
          <a:stretch>
            <a:fillRect/>
          </a:stretch>
        </p:blipFill>
        <p:spPr bwMode="auto">
          <a:xfrm>
            <a:off x="6948264" y="3079553"/>
            <a:ext cx="1705992" cy="206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92080" y="3071821"/>
            <a:ext cx="1303287" cy="209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8901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347433" y="1041516"/>
            <a:ext cx="4772656" cy="2059434"/>
          </a:xfrm>
          <a:prstGeom prst="rect">
            <a:avLst/>
          </a:prstGeom>
        </p:spPr>
      </p:pic>
      <p:pic>
        <p:nvPicPr>
          <p:cNvPr id="4" name="图片 3"/>
          <p:cNvPicPr>
            <a:picLocks noChangeAspect="1"/>
          </p:cNvPicPr>
          <p:nvPr/>
        </p:nvPicPr>
        <p:blipFill>
          <a:blip r:embed="rId3"/>
          <a:stretch>
            <a:fillRect/>
          </a:stretch>
        </p:blipFill>
        <p:spPr>
          <a:xfrm>
            <a:off x="75124" y="952827"/>
            <a:ext cx="4346262" cy="3241949"/>
          </a:xfrm>
          <a:prstGeom prst="rect">
            <a:avLst/>
          </a:prstGeom>
        </p:spPr>
      </p:pic>
      <p:sp>
        <p:nvSpPr>
          <p:cNvPr id="5" name="矩形 4"/>
          <p:cNvSpPr/>
          <p:nvPr/>
        </p:nvSpPr>
        <p:spPr>
          <a:xfrm>
            <a:off x="149352" y="4302561"/>
            <a:ext cx="4394158" cy="807913"/>
          </a:xfrm>
          <a:prstGeom prst="rect">
            <a:avLst/>
          </a:prstGeom>
        </p:spPr>
        <p:txBody>
          <a:bodyPr wrap="square" lIns="68580" tIns="34290" rIns="68580" bIns="34290">
            <a:spAutoFit/>
          </a:bodyPr>
          <a:lstStyle/>
          <a:p>
            <a:r>
              <a:rPr lang="en-US" altLang="zh-CN" sz="1600" dirty="0">
                <a:solidFill>
                  <a:srgbClr val="7F7F7F"/>
                </a:solidFill>
                <a:latin typeface="微软雅黑"/>
                <a:ea typeface="微软雅黑"/>
                <a:cs typeface="微软雅黑"/>
              </a:rPr>
              <a:t>Hybrid</a:t>
            </a:r>
            <a:r>
              <a:rPr lang="zh-CN" altLang="en-US" sz="1600" dirty="0">
                <a:solidFill>
                  <a:srgbClr val="7F7F7F"/>
                </a:solidFill>
                <a:latin typeface="微软雅黑"/>
                <a:ea typeface="微软雅黑"/>
                <a:cs typeface="微软雅黑"/>
              </a:rPr>
              <a:t>惊人的增长速度：</a:t>
            </a:r>
            <a:r>
              <a:rPr lang="en-US" altLang="zh-CN" sz="1600" dirty="0">
                <a:solidFill>
                  <a:srgbClr val="7F7F7F"/>
                </a:solidFill>
                <a:latin typeface="微软雅黑"/>
                <a:ea typeface="微软雅黑"/>
                <a:cs typeface="微软雅黑"/>
              </a:rPr>
              <a:t>2013</a:t>
            </a:r>
            <a:r>
              <a:rPr lang="zh-CN" altLang="en-US" sz="1600" dirty="0">
                <a:solidFill>
                  <a:srgbClr val="7F7F7F"/>
                </a:solidFill>
                <a:latin typeface="微软雅黑"/>
                <a:ea typeface="微软雅黑"/>
                <a:cs typeface="微软雅黑"/>
              </a:rPr>
              <a:t>年无论是开发中、已发布的</a:t>
            </a:r>
            <a:r>
              <a:rPr lang="en-US" altLang="zh-CN" sz="1600" dirty="0">
                <a:solidFill>
                  <a:srgbClr val="7F7F7F"/>
                </a:solidFill>
                <a:latin typeface="微软雅黑"/>
                <a:ea typeface="微软雅黑"/>
                <a:cs typeface="微软雅黑"/>
              </a:rPr>
              <a:t>Hybrid</a:t>
            </a:r>
            <a:r>
              <a:rPr lang="zh-CN" altLang="en-US" sz="1600" dirty="0">
                <a:solidFill>
                  <a:srgbClr val="7F7F7F"/>
                </a:solidFill>
                <a:latin typeface="微软雅黑"/>
                <a:ea typeface="微软雅黑"/>
                <a:cs typeface="微软雅黑"/>
              </a:rPr>
              <a:t>（或</a:t>
            </a:r>
            <a:r>
              <a:rPr lang="en-US" altLang="zh-CN" sz="1600" dirty="0">
                <a:solidFill>
                  <a:srgbClr val="7F7F7F"/>
                </a:solidFill>
                <a:latin typeface="微软雅黑"/>
                <a:ea typeface="微软雅黑"/>
                <a:cs typeface="微软雅黑"/>
              </a:rPr>
              <a:t>HTML App</a:t>
            </a:r>
            <a:r>
              <a:rPr lang="zh-CN" altLang="en-US" sz="1600" dirty="0">
                <a:solidFill>
                  <a:srgbClr val="7F7F7F"/>
                </a:solidFill>
                <a:latin typeface="微软雅黑"/>
                <a:ea typeface="微软雅黑"/>
                <a:cs typeface="微软雅黑"/>
              </a:rPr>
              <a:t>）均相比于</a:t>
            </a:r>
            <a:r>
              <a:rPr lang="en-US" altLang="zh-CN" sz="1600" dirty="0">
                <a:solidFill>
                  <a:srgbClr val="7F7F7F"/>
                </a:solidFill>
                <a:latin typeface="微软雅黑"/>
                <a:ea typeface="微软雅黑"/>
                <a:cs typeface="微软雅黑"/>
              </a:rPr>
              <a:t>2012</a:t>
            </a:r>
            <a:r>
              <a:rPr lang="zh-CN" altLang="en-US" sz="1600" dirty="0">
                <a:solidFill>
                  <a:srgbClr val="7F7F7F"/>
                </a:solidFill>
                <a:latin typeface="微软雅黑"/>
                <a:ea typeface="微软雅黑"/>
                <a:cs typeface="微软雅黑"/>
              </a:rPr>
              <a:t>年出现了超过</a:t>
            </a:r>
            <a:r>
              <a:rPr lang="en-US" altLang="zh-CN" sz="1600" dirty="0">
                <a:solidFill>
                  <a:srgbClr val="7F7F7F"/>
                </a:solidFill>
                <a:latin typeface="微软雅黑"/>
                <a:ea typeface="微软雅黑"/>
                <a:cs typeface="微软雅黑"/>
              </a:rPr>
              <a:t>125%</a:t>
            </a:r>
            <a:r>
              <a:rPr lang="zh-CN" altLang="en-US" sz="1600" dirty="0">
                <a:solidFill>
                  <a:srgbClr val="7F7F7F"/>
                </a:solidFill>
                <a:latin typeface="微软雅黑"/>
                <a:ea typeface="微软雅黑"/>
                <a:cs typeface="微软雅黑"/>
              </a:rPr>
              <a:t>～</a:t>
            </a:r>
            <a:r>
              <a:rPr lang="en-US" altLang="zh-CN" sz="1600" dirty="0">
                <a:solidFill>
                  <a:srgbClr val="7F7F7F"/>
                </a:solidFill>
                <a:latin typeface="微软雅黑"/>
                <a:ea typeface="微软雅黑"/>
                <a:cs typeface="微软雅黑"/>
              </a:rPr>
              <a:t>400%</a:t>
            </a:r>
            <a:r>
              <a:rPr lang="zh-CN" altLang="en-US" sz="1600" dirty="0">
                <a:solidFill>
                  <a:srgbClr val="7F7F7F"/>
                </a:solidFill>
                <a:latin typeface="微软雅黑"/>
                <a:ea typeface="微软雅黑"/>
                <a:cs typeface="微软雅黑"/>
              </a:rPr>
              <a:t>的增长率</a:t>
            </a:r>
          </a:p>
        </p:txBody>
      </p:sp>
      <p:sp>
        <p:nvSpPr>
          <p:cNvPr id="7" name="矩形 6"/>
          <p:cNvSpPr/>
          <p:nvPr/>
        </p:nvSpPr>
        <p:spPr>
          <a:xfrm>
            <a:off x="4548089" y="3374594"/>
            <a:ext cx="4572000" cy="807913"/>
          </a:xfrm>
          <a:prstGeom prst="rect">
            <a:avLst/>
          </a:prstGeom>
        </p:spPr>
        <p:txBody>
          <a:bodyPr lIns="68580" tIns="34290" rIns="68580" bIns="34290">
            <a:spAutoFit/>
          </a:bodyPr>
          <a:lstStyle/>
          <a:p>
            <a:r>
              <a:rPr lang="zh-CN" altLang="en-US" sz="1600" dirty="0">
                <a:solidFill>
                  <a:srgbClr val="7F7F7F"/>
                </a:solidFill>
                <a:latin typeface="微软雅黑"/>
                <a:ea typeface="微软雅黑"/>
                <a:cs typeface="微软雅黑"/>
              </a:rPr>
              <a:t>在受访的</a:t>
            </a:r>
            <a:r>
              <a:rPr lang="en-US" altLang="zh-CN" sz="1600" dirty="0">
                <a:solidFill>
                  <a:srgbClr val="7F7F7F"/>
                </a:solidFill>
                <a:latin typeface="微软雅黑"/>
                <a:ea typeface="微软雅黑"/>
                <a:cs typeface="微软雅黑"/>
              </a:rPr>
              <a:t>2309</a:t>
            </a:r>
            <a:r>
              <a:rPr lang="zh-CN" altLang="en-US" sz="1600" dirty="0">
                <a:solidFill>
                  <a:srgbClr val="7F7F7F"/>
                </a:solidFill>
                <a:latin typeface="微软雅黑"/>
                <a:ea typeface="微软雅黑"/>
                <a:cs typeface="微软雅黑"/>
              </a:rPr>
              <a:t>个</a:t>
            </a:r>
            <a:r>
              <a:rPr lang="en-US" altLang="zh-CN" sz="1600" dirty="0">
                <a:solidFill>
                  <a:srgbClr val="7F7F7F"/>
                </a:solidFill>
                <a:latin typeface="微软雅黑"/>
                <a:ea typeface="微软雅黑"/>
                <a:cs typeface="微软雅黑"/>
              </a:rPr>
              <a:t>Mobile</a:t>
            </a:r>
            <a:r>
              <a:rPr lang="zh-CN" altLang="en-US" sz="1600" dirty="0">
                <a:solidFill>
                  <a:srgbClr val="7F7F7F"/>
                </a:solidFill>
                <a:latin typeface="微软雅黑"/>
                <a:ea typeface="微软雅黑"/>
                <a:cs typeface="微软雅黑"/>
              </a:rPr>
              <a:t>开发者中，到</a:t>
            </a:r>
            <a:r>
              <a:rPr lang="en-US" altLang="zh-CN" sz="1600" dirty="0">
                <a:solidFill>
                  <a:srgbClr val="7F7F7F"/>
                </a:solidFill>
                <a:latin typeface="微软雅黑"/>
                <a:ea typeface="微软雅黑"/>
                <a:cs typeface="微软雅黑"/>
              </a:rPr>
              <a:t>2013</a:t>
            </a:r>
            <a:r>
              <a:rPr lang="zh-CN" altLang="en-US" sz="1600" dirty="0">
                <a:solidFill>
                  <a:srgbClr val="7F7F7F"/>
                </a:solidFill>
                <a:latin typeface="微软雅黑"/>
                <a:ea typeface="微软雅黑"/>
                <a:cs typeface="微软雅黑"/>
              </a:rPr>
              <a:t>年</a:t>
            </a:r>
            <a:r>
              <a:rPr lang="en-US" altLang="zh-CN" sz="1600" dirty="0">
                <a:solidFill>
                  <a:srgbClr val="7F7F7F"/>
                </a:solidFill>
                <a:latin typeface="微软雅黑"/>
                <a:ea typeface="微软雅黑"/>
                <a:cs typeface="微软雅黑"/>
              </a:rPr>
              <a:t>8</a:t>
            </a:r>
            <a:r>
              <a:rPr lang="zh-CN" altLang="en-US" sz="1600" dirty="0">
                <a:solidFill>
                  <a:srgbClr val="7F7F7F"/>
                </a:solidFill>
                <a:latin typeface="微软雅黑"/>
                <a:ea typeface="微软雅黑"/>
                <a:cs typeface="微软雅黑"/>
              </a:rPr>
              <a:t>月为止完全使用</a:t>
            </a:r>
            <a:r>
              <a:rPr lang="en-US" altLang="zh-CN" sz="1600" dirty="0">
                <a:solidFill>
                  <a:srgbClr val="7F7F7F"/>
                </a:solidFill>
                <a:latin typeface="微软雅黑"/>
                <a:ea typeface="微软雅黑"/>
                <a:cs typeface="微软雅黑"/>
              </a:rPr>
              <a:t>Native</a:t>
            </a:r>
            <a:r>
              <a:rPr lang="zh-CN" altLang="en-US" sz="1600" dirty="0">
                <a:solidFill>
                  <a:srgbClr val="7F7F7F"/>
                </a:solidFill>
                <a:latin typeface="微软雅黑"/>
                <a:ea typeface="微软雅黑"/>
                <a:cs typeface="微软雅黑"/>
              </a:rPr>
              <a:t>开发的只有</a:t>
            </a:r>
            <a:r>
              <a:rPr lang="en-US" altLang="zh-CN" sz="1600" dirty="0">
                <a:solidFill>
                  <a:srgbClr val="7F7F7F"/>
                </a:solidFill>
                <a:latin typeface="微软雅黑"/>
                <a:ea typeface="微软雅黑"/>
                <a:cs typeface="微软雅黑"/>
              </a:rPr>
              <a:t>8%</a:t>
            </a:r>
            <a:r>
              <a:rPr lang="zh-CN" altLang="en-US" sz="1600" dirty="0">
                <a:solidFill>
                  <a:srgbClr val="7F7F7F"/>
                </a:solidFill>
                <a:latin typeface="微软雅黑"/>
                <a:ea typeface="微软雅黑"/>
                <a:cs typeface="微软雅黑"/>
              </a:rPr>
              <a:t>，而剩余的</a:t>
            </a:r>
            <a:r>
              <a:rPr lang="en-US" altLang="zh-CN" sz="1600" dirty="0">
                <a:solidFill>
                  <a:srgbClr val="7F7F7F"/>
                </a:solidFill>
                <a:latin typeface="微软雅黑"/>
                <a:ea typeface="微软雅黑"/>
                <a:cs typeface="微软雅黑"/>
              </a:rPr>
              <a:t>92%</a:t>
            </a:r>
            <a:r>
              <a:rPr lang="zh-CN" altLang="en-US" sz="1600" dirty="0">
                <a:solidFill>
                  <a:srgbClr val="7F7F7F"/>
                </a:solidFill>
                <a:latin typeface="微软雅黑"/>
                <a:ea typeface="微软雅黑"/>
                <a:cs typeface="微软雅黑"/>
              </a:rPr>
              <a:t>都可以被认为使用的是</a:t>
            </a:r>
            <a:r>
              <a:rPr lang="en-US" altLang="zh-CN" sz="1600" dirty="0">
                <a:solidFill>
                  <a:srgbClr val="7F7F7F"/>
                </a:solidFill>
                <a:latin typeface="微软雅黑"/>
                <a:ea typeface="微软雅黑"/>
                <a:cs typeface="微软雅黑"/>
              </a:rPr>
              <a:t>Hybrid</a:t>
            </a:r>
            <a:endParaRPr lang="zh-CN" altLang="en-US" sz="1600" dirty="0">
              <a:solidFill>
                <a:srgbClr val="7F7F7F"/>
              </a:solidFill>
              <a:latin typeface="微软雅黑"/>
              <a:ea typeface="微软雅黑"/>
              <a:cs typeface="微软雅黑"/>
            </a:endParaRPr>
          </a:p>
        </p:txBody>
      </p:sp>
      <p:grpSp>
        <p:nvGrpSpPr>
          <p:cNvPr id="9" name="组合 6"/>
          <p:cNvGrpSpPr/>
          <p:nvPr/>
        </p:nvGrpSpPr>
        <p:grpSpPr>
          <a:xfrm>
            <a:off x="107504" y="267494"/>
            <a:ext cx="4968553" cy="648072"/>
            <a:chOff x="224063" y="252314"/>
            <a:chExt cx="8768035" cy="1008112"/>
          </a:xfrm>
        </p:grpSpPr>
        <p:sp>
          <p:nvSpPr>
            <p:cNvPr id="10" name="矩形 9"/>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11" name="组合 1"/>
            <p:cNvGrpSpPr/>
            <p:nvPr/>
          </p:nvGrpSpPr>
          <p:grpSpPr>
            <a:xfrm>
              <a:off x="224063" y="252314"/>
              <a:ext cx="2431330" cy="1008112"/>
              <a:chOff x="2240287" y="1692474"/>
              <a:chExt cx="2431330" cy="1008112"/>
            </a:xfrm>
          </p:grpSpPr>
          <p:sp>
            <p:nvSpPr>
              <p:cNvPr id="12"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3"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4" name="TextBox 49"/>
          <p:cNvSpPr txBox="1"/>
          <p:nvPr/>
        </p:nvSpPr>
        <p:spPr>
          <a:xfrm>
            <a:off x="1513783" y="406864"/>
            <a:ext cx="2378927" cy="369332"/>
          </a:xfrm>
          <a:prstGeom prst="rect">
            <a:avLst/>
          </a:prstGeom>
          <a:noFill/>
        </p:spPr>
        <p:txBody>
          <a:bodyPr wrap="none" rtlCol="0">
            <a:spAutoFit/>
          </a:bodyPr>
          <a:lstStyle/>
          <a:p>
            <a:r>
              <a:rPr lang="en-US" altLang="zh-CN" dirty="0">
                <a:solidFill>
                  <a:srgbClr val="000000"/>
                </a:solidFill>
                <a:latin typeface="微软雅黑"/>
                <a:ea typeface="微软雅黑"/>
                <a:cs typeface="微软雅黑"/>
              </a:rPr>
              <a:t>Hybrid App</a:t>
            </a:r>
            <a:r>
              <a:rPr lang="zh-CN" altLang="en-US" dirty="0">
                <a:solidFill>
                  <a:srgbClr val="000000"/>
                </a:solidFill>
                <a:latin typeface="微软雅黑"/>
                <a:ea typeface="微软雅黑"/>
                <a:cs typeface="微软雅黑"/>
              </a:rPr>
              <a:t>发展迅猛</a:t>
            </a:r>
            <a:endParaRPr lang="en-US" altLang="zh-CN" dirty="0">
              <a:solidFill>
                <a:srgbClr val="000000"/>
              </a:solidFill>
              <a:latin typeface="微软雅黑"/>
              <a:ea typeface="微软雅黑"/>
              <a:cs typeface="微软雅黑"/>
            </a:endParaRPr>
          </a:p>
        </p:txBody>
      </p:sp>
      <p:sp>
        <p:nvSpPr>
          <p:cNvPr id="15"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2269804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67544" y="1851670"/>
            <a:ext cx="5454366" cy="2948052"/>
          </a:xfrm>
          <a:prstGeom prst="roundRect">
            <a:avLst>
              <a:gd name="adj" fmla="val 3589"/>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kumimoji="1" lang="zh-CN" altLang="en-US" sz="1400">
              <a:latin typeface="微软雅黑"/>
              <a:ea typeface="微软雅黑"/>
              <a:cs typeface="微软雅黑"/>
            </a:endParaRPr>
          </a:p>
        </p:txBody>
      </p:sp>
      <p:sp>
        <p:nvSpPr>
          <p:cNvPr id="7" name="矩形 6"/>
          <p:cNvSpPr/>
          <p:nvPr/>
        </p:nvSpPr>
        <p:spPr>
          <a:xfrm>
            <a:off x="717012" y="2157814"/>
            <a:ext cx="3039023" cy="73701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smtClean="0">
                <a:latin typeface="微软雅黑"/>
                <a:ea typeface="微软雅黑"/>
                <a:cs typeface="微软雅黑"/>
              </a:rPr>
              <a:t>Ionic</a:t>
            </a:r>
          </a:p>
          <a:p>
            <a:pPr algn="ctr"/>
            <a:r>
              <a:rPr kumimoji="1" lang="en-US" altLang="zh-CN" sz="1400" dirty="0" err="1" smtClean="0">
                <a:latin typeface="微软雅黑"/>
                <a:ea typeface="微软雅黑"/>
                <a:cs typeface="微软雅黑"/>
              </a:rPr>
              <a:t>Javascript</a:t>
            </a:r>
            <a:endParaRPr kumimoji="1" lang="zh-CN" altLang="en-US" sz="1400" dirty="0">
              <a:latin typeface="微软雅黑"/>
              <a:ea typeface="微软雅黑"/>
              <a:cs typeface="微软雅黑"/>
            </a:endParaRPr>
          </a:p>
        </p:txBody>
      </p:sp>
      <p:sp>
        <p:nvSpPr>
          <p:cNvPr id="8" name="矩形 7"/>
          <p:cNvSpPr/>
          <p:nvPr/>
        </p:nvSpPr>
        <p:spPr>
          <a:xfrm>
            <a:off x="4017750" y="2158728"/>
            <a:ext cx="1677362" cy="73701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a:latin typeface="微软雅黑"/>
                <a:ea typeface="微软雅黑"/>
                <a:cs typeface="微软雅黑"/>
              </a:rPr>
              <a:t>Ionic</a:t>
            </a:r>
          </a:p>
          <a:p>
            <a:pPr algn="ctr"/>
            <a:r>
              <a:rPr kumimoji="1" lang="en-US" altLang="zh-CN" sz="1400" dirty="0">
                <a:latin typeface="微软雅黑"/>
                <a:ea typeface="微软雅黑"/>
                <a:cs typeface="微软雅黑"/>
              </a:rPr>
              <a:t>CLI</a:t>
            </a:r>
            <a:endParaRPr kumimoji="1" lang="zh-CN" altLang="en-US" sz="1400" dirty="0">
              <a:latin typeface="微软雅黑"/>
              <a:ea typeface="微软雅黑"/>
              <a:cs typeface="微软雅黑"/>
            </a:endParaRPr>
          </a:p>
        </p:txBody>
      </p:sp>
      <p:sp>
        <p:nvSpPr>
          <p:cNvPr id="9" name="矩形 8"/>
          <p:cNvSpPr/>
          <p:nvPr/>
        </p:nvSpPr>
        <p:spPr>
          <a:xfrm>
            <a:off x="718819" y="3044057"/>
            <a:ext cx="1234213" cy="73701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a:latin typeface="微软雅黑"/>
                <a:ea typeface="微软雅黑"/>
                <a:cs typeface="微软雅黑"/>
              </a:rPr>
              <a:t>Ionic</a:t>
            </a:r>
          </a:p>
          <a:p>
            <a:pPr algn="ctr"/>
            <a:r>
              <a:rPr kumimoji="1" lang="en-US" altLang="zh-CN" sz="1400" dirty="0">
                <a:latin typeface="微软雅黑"/>
                <a:ea typeface="微软雅黑"/>
                <a:cs typeface="微软雅黑"/>
              </a:rPr>
              <a:t>CSS</a:t>
            </a:r>
            <a:endParaRPr kumimoji="1" lang="zh-CN" altLang="en-US" sz="1400" dirty="0">
              <a:latin typeface="微软雅黑"/>
              <a:ea typeface="微软雅黑"/>
              <a:cs typeface="微软雅黑"/>
            </a:endParaRPr>
          </a:p>
        </p:txBody>
      </p:sp>
      <p:sp>
        <p:nvSpPr>
          <p:cNvPr id="10" name="矩形 9"/>
          <p:cNvSpPr/>
          <p:nvPr/>
        </p:nvSpPr>
        <p:spPr>
          <a:xfrm>
            <a:off x="2193875" y="3044971"/>
            <a:ext cx="1234213" cy="73701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smtClean="0">
                <a:latin typeface="微软雅黑"/>
                <a:ea typeface="微软雅黑"/>
                <a:cs typeface="微软雅黑"/>
              </a:rPr>
              <a:t>Angular UI</a:t>
            </a:r>
          </a:p>
          <a:p>
            <a:pPr algn="ctr"/>
            <a:r>
              <a:rPr kumimoji="1" lang="en-US" altLang="zh-CN" sz="1400" dirty="0" smtClean="0">
                <a:latin typeface="微软雅黑"/>
                <a:ea typeface="微软雅黑"/>
                <a:cs typeface="微软雅黑"/>
              </a:rPr>
              <a:t>Router</a:t>
            </a:r>
            <a:endParaRPr kumimoji="1" lang="zh-CN" altLang="en-US" sz="1400" dirty="0">
              <a:latin typeface="微软雅黑"/>
              <a:ea typeface="微软雅黑"/>
              <a:cs typeface="微软雅黑"/>
            </a:endParaRPr>
          </a:p>
        </p:txBody>
      </p:sp>
      <p:sp>
        <p:nvSpPr>
          <p:cNvPr id="11" name="矩形 10"/>
          <p:cNvSpPr/>
          <p:nvPr/>
        </p:nvSpPr>
        <p:spPr>
          <a:xfrm>
            <a:off x="3691611" y="3045884"/>
            <a:ext cx="2003501" cy="44989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a:latin typeface="微软雅黑"/>
                <a:ea typeface="微软雅黑"/>
                <a:cs typeface="微软雅黑"/>
              </a:rPr>
              <a:t>Cordova</a:t>
            </a:r>
            <a:r>
              <a:rPr kumimoji="1" lang="zh-CN" altLang="en-US" sz="1400" dirty="0">
                <a:latin typeface="微软雅黑"/>
                <a:ea typeface="微软雅黑"/>
                <a:cs typeface="微软雅黑"/>
              </a:rPr>
              <a:t>／</a:t>
            </a:r>
            <a:r>
              <a:rPr kumimoji="1" lang="en-US" altLang="zh-CN" sz="1400" dirty="0" err="1">
                <a:latin typeface="微软雅黑"/>
                <a:ea typeface="微软雅黑"/>
                <a:cs typeface="微软雅黑"/>
              </a:rPr>
              <a:t>PhoneGap</a:t>
            </a:r>
            <a:endParaRPr kumimoji="1" lang="zh-CN" altLang="en-US" sz="1400" dirty="0">
              <a:latin typeface="微软雅黑"/>
              <a:ea typeface="微软雅黑"/>
              <a:cs typeface="微软雅黑"/>
            </a:endParaRPr>
          </a:p>
        </p:txBody>
      </p:sp>
      <p:sp>
        <p:nvSpPr>
          <p:cNvPr id="12" name="矩形 11"/>
          <p:cNvSpPr/>
          <p:nvPr/>
        </p:nvSpPr>
        <p:spPr>
          <a:xfrm>
            <a:off x="3691612" y="3794235"/>
            <a:ext cx="937575" cy="73701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a:latin typeface="微软雅黑"/>
                <a:ea typeface="微软雅黑"/>
                <a:cs typeface="微软雅黑"/>
              </a:rPr>
              <a:t>Android</a:t>
            </a:r>
          </a:p>
          <a:p>
            <a:pPr algn="ctr"/>
            <a:r>
              <a:rPr kumimoji="1" lang="en-US" altLang="zh-CN" sz="1400" dirty="0">
                <a:latin typeface="微软雅黑"/>
                <a:ea typeface="微软雅黑"/>
                <a:cs typeface="微软雅黑"/>
              </a:rPr>
              <a:t>SDK</a:t>
            </a:r>
            <a:endParaRPr kumimoji="1" lang="zh-CN" altLang="en-US" sz="1400" dirty="0">
              <a:latin typeface="微软雅黑"/>
              <a:ea typeface="微软雅黑"/>
              <a:cs typeface="微软雅黑"/>
            </a:endParaRPr>
          </a:p>
        </p:txBody>
      </p:sp>
      <p:sp>
        <p:nvSpPr>
          <p:cNvPr id="13" name="矩形 12"/>
          <p:cNvSpPr/>
          <p:nvPr/>
        </p:nvSpPr>
        <p:spPr>
          <a:xfrm>
            <a:off x="4758442" y="3783811"/>
            <a:ext cx="937575" cy="73701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a:latin typeface="微软雅黑"/>
                <a:ea typeface="微软雅黑"/>
                <a:cs typeface="微软雅黑"/>
              </a:rPr>
              <a:t>IOS</a:t>
            </a:r>
          </a:p>
          <a:p>
            <a:pPr algn="ctr"/>
            <a:r>
              <a:rPr kumimoji="1" lang="en-US" altLang="zh-CN" sz="1400" dirty="0">
                <a:latin typeface="微软雅黑"/>
                <a:ea typeface="微软雅黑"/>
                <a:cs typeface="微软雅黑"/>
              </a:rPr>
              <a:t>SDK</a:t>
            </a:r>
            <a:endParaRPr kumimoji="1" lang="zh-CN" altLang="en-US" sz="1400" dirty="0">
              <a:latin typeface="微软雅黑"/>
              <a:ea typeface="微软雅黑"/>
              <a:cs typeface="微软雅黑"/>
            </a:endParaRPr>
          </a:p>
        </p:txBody>
      </p:sp>
      <p:sp>
        <p:nvSpPr>
          <p:cNvPr id="14" name="矩形 13"/>
          <p:cNvSpPr/>
          <p:nvPr/>
        </p:nvSpPr>
        <p:spPr>
          <a:xfrm>
            <a:off x="720626" y="3941639"/>
            <a:ext cx="1234213" cy="58595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err="1">
                <a:latin typeface="微软雅黑"/>
                <a:ea typeface="微软雅黑"/>
                <a:cs typeface="微软雅黑"/>
              </a:rPr>
              <a:t>ionicons</a:t>
            </a:r>
            <a:endParaRPr kumimoji="1" lang="zh-CN" altLang="en-US" sz="1400" dirty="0">
              <a:latin typeface="微软雅黑"/>
              <a:ea typeface="微软雅黑"/>
              <a:cs typeface="微软雅黑"/>
            </a:endParaRPr>
          </a:p>
        </p:txBody>
      </p:sp>
      <p:sp>
        <p:nvSpPr>
          <p:cNvPr id="15" name="矩形 14"/>
          <p:cNvSpPr/>
          <p:nvPr/>
        </p:nvSpPr>
        <p:spPr>
          <a:xfrm>
            <a:off x="2195683" y="3931214"/>
            <a:ext cx="1234213" cy="58595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kumimoji="1" lang="en-US" altLang="zh-CN" sz="1400" dirty="0" err="1">
                <a:latin typeface="微软雅黑"/>
                <a:ea typeface="微软雅黑"/>
                <a:cs typeface="微软雅黑"/>
              </a:rPr>
              <a:t>AngularJS</a:t>
            </a:r>
            <a:endParaRPr kumimoji="1" lang="zh-CN" altLang="en-US" sz="1400" dirty="0">
              <a:latin typeface="微软雅黑"/>
              <a:ea typeface="微软雅黑"/>
              <a:cs typeface="微软雅黑"/>
            </a:endParaRPr>
          </a:p>
        </p:txBody>
      </p:sp>
      <p:pic>
        <p:nvPicPr>
          <p:cNvPr id="16" name="图片 15"/>
          <p:cNvPicPr>
            <a:picLocks noChangeAspect="1"/>
          </p:cNvPicPr>
          <p:nvPr/>
        </p:nvPicPr>
        <p:blipFill>
          <a:blip r:embed="rId2"/>
          <a:stretch>
            <a:fillRect/>
          </a:stretch>
        </p:blipFill>
        <p:spPr>
          <a:xfrm>
            <a:off x="6076587" y="928949"/>
            <a:ext cx="2819400" cy="2038350"/>
          </a:xfrm>
          <a:prstGeom prst="rect">
            <a:avLst/>
          </a:prstGeom>
        </p:spPr>
      </p:pic>
      <p:sp>
        <p:nvSpPr>
          <p:cNvPr id="17" name="矩形 16"/>
          <p:cNvSpPr/>
          <p:nvPr/>
        </p:nvSpPr>
        <p:spPr>
          <a:xfrm>
            <a:off x="467545" y="987574"/>
            <a:ext cx="5472607" cy="807913"/>
          </a:xfrm>
          <a:prstGeom prst="rect">
            <a:avLst/>
          </a:prstGeom>
        </p:spPr>
        <p:txBody>
          <a:bodyPr wrap="square" lIns="68580" tIns="34290" rIns="68580" bIns="34290">
            <a:spAutoFit/>
          </a:bodyPr>
          <a:lstStyle/>
          <a:p>
            <a:r>
              <a:rPr lang="en-US" altLang="zh-TW" sz="1600" dirty="0">
                <a:solidFill>
                  <a:schemeClr val="tx1">
                    <a:lumMod val="50000"/>
                    <a:lumOff val="50000"/>
                  </a:schemeClr>
                </a:solidFill>
                <a:latin typeface="微软雅黑"/>
                <a:ea typeface="微软雅黑"/>
                <a:cs typeface="微软雅黑"/>
              </a:rPr>
              <a:t>Ionic </a:t>
            </a:r>
            <a:r>
              <a:rPr lang="zh-CN" altLang="en-US" sz="1600" dirty="0" smtClean="0">
                <a:solidFill>
                  <a:schemeClr val="tx1">
                    <a:lumMod val="50000"/>
                    <a:lumOff val="50000"/>
                  </a:schemeClr>
                </a:solidFill>
                <a:latin typeface="微软雅黑"/>
                <a:ea typeface="微软雅黑"/>
                <a:cs typeface="微软雅黑"/>
              </a:rPr>
              <a:t>采用</a:t>
            </a:r>
            <a:r>
              <a:rPr lang="en-US" altLang="zh-CN" sz="1600" dirty="0" smtClean="0">
                <a:solidFill>
                  <a:schemeClr val="tx1">
                    <a:lumMod val="50000"/>
                    <a:lumOff val="50000"/>
                  </a:schemeClr>
                </a:solidFill>
                <a:latin typeface="微软雅黑"/>
                <a:ea typeface="微软雅黑"/>
                <a:cs typeface="微软雅黑"/>
              </a:rPr>
              <a:t>Google</a:t>
            </a:r>
            <a:r>
              <a:rPr lang="zh-CN" altLang="en-US" sz="1600" dirty="0" smtClean="0">
                <a:solidFill>
                  <a:schemeClr val="tx1">
                    <a:lumMod val="50000"/>
                    <a:lumOff val="50000"/>
                  </a:schemeClr>
                </a:solidFill>
                <a:latin typeface="微软雅黑"/>
                <a:ea typeface="微软雅黑"/>
                <a:cs typeface="微软雅黑"/>
              </a:rPr>
              <a:t>的</a:t>
            </a:r>
            <a:r>
              <a:rPr lang="en-US" altLang="zh-CN" sz="1600" dirty="0" err="1" smtClean="0">
                <a:solidFill>
                  <a:schemeClr val="tx1">
                    <a:lumMod val="50000"/>
                    <a:lumOff val="50000"/>
                  </a:schemeClr>
                </a:solidFill>
                <a:latin typeface="微软雅黑"/>
                <a:ea typeface="微软雅黑"/>
                <a:cs typeface="微软雅黑"/>
              </a:rPr>
              <a:t>Angularjs</a:t>
            </a:r>
            <a:r>
              <a:rPr lang="zh-CN" altLang="en-US" sz="1600" dirty="0" smtClean="0">
                <a:solidFill>
                  <a:schemeClr val="tx1">
                    <a:lumMod val="50000"/>
                    <a:lumOff val="50000"/>
                  </a:schemeClr>
                </a:solidFill>
                <a:latin typeface="微软雅黑"/>
                <a:ea typeface="微软雅黑"/>
                <a:cs typeface="微软雅黑"/>
              </a:rPr>
              <a:t>作为基础，</a:t>
            </a:r>
            <a:r>
              <a:rPr lang="zh-TW" altLang="en-US" sz="1600" dirty="0" smtClean="0">
                <a:solidFill>
                  <a:schemeClr val="tx1">
                    <a:lumMod val="50000"/>
                    <a:lumOff val="50000"/>
                  </a:schemeClr>
                </a:solidFill>
                <a:latin typeface="微软雅黑"/>
                <a:ea typeface="微软雅黑"/>
                <a:cs typeface="微软雅黑"/>
              </a:rPr>
              <a:t>是一个</a:t>
            </a:r>
            <a:r>
              <a:rPr lang="zh-TW" altLang="en-US" sz="1600" dirty="0">
                <a:solidFill>
                  <a:schemeClr val="tx1">
                    <a:lumMod val="50000"/>
                    <a:lumOff val="50000"/>
                  </a:schemeClr>
                </a:solidFill>
                <a:latin typeface="微软雅黑"/>
                <a:ea typeface="微软雅黑"/>
                <a:cs typeface="微软雅黑"/>
              </a:rPr>
              <a:t>用</a:t>
            </a:r>
            <a:r>
              <a:rPr lang="en-US" altLang="zh-TW" sz="1600" dirty="0">
                <a:solidFill>
                  <a:schemeClr val="tx1">
                    <a:lumMod val="50000"/>
                    <a:lumOff val="50000"/>
                  </a:schemeClr>
                </a:solidFill>
                <a:latin typeface="微软雅黑"/>
                <a:ea typeface="微软雅黑"/>
                <a:cs typeface="微软雅黑"/>
              </a:rPr>
              <a:t>HTML, CSS </a:t>
            </a:r>
            <a:r>
              <a:rPr lang="zh-TW" altLang="en-US" sz="1600" dirty="0">
                <a:solidFill>
                  <a:schemeClr val="tx1">
                    <a:lumMod val="50000"/>
                    <a:lumOff val="50000"/>
                  </a:schemeClr>
                </a:solidFill>
                <a:latin typeface="微软雅黑"/>
                <a:ea typeface="微软雅黑"/>
                <a:cs typeface="微软雅黑"/>
              </a:rPr>
              <a:t>跟</a:t>
            </a:r>
            <a:r>
              <a:rPr lang="en-US" altLang="zh-TW" sz="1600" dirty="0">
                <a:solidFill>
                  <a:schemeClr val="tx1">
                    <a:lumMod val="50000"/>
                    <a:lumOff val="50000"/>
                  </a:schemeClr>
                </a:solidFill>
                <a:latin typeface="微软雅黑"/>
                <a:ea typeface="微软雅黑"/>
                <a:cs typeface="微软雅黑"/>
              </a:rPr>
              <a:t>JS </a:t>
            </a:r>
            <a:r>
              <a:rPr lang="zh-TW" altLang="en-US" sz="1600" dirty="0">
                <a:solidFill>
                  <a:schemeClr val="tx1">
                    <a:lumMod val="50000"/>
                    <a:lumOff val="50000"/>
                  </a:schemeClr>
                </a:solidFill>
                <a:latin typeface="微软雅黑"/>
                <a:ea typeface="微软雅黑"/>
                <a:cs typeface="微软雅黑"/>
              </a:rPr>
              <a:t>开发的一个用于移动设备的混合</a:t>
            </a:r>
            <a:r>
              <a:rPr lang="en-US" altLang="zh-TW" sz="1600" dirty="0">
                <a:solidFill>
                  <a:schemeClr val="tx1">
                    <a:lumMod val="50000"/>
                    <a:lumOff val="50000"/>
                  </a:schemeClr>
                </a:solidFill>
                <a:latin typeface="微软雅黑"/>
                <a:ea typeface="微软雅黑"/>
                <a:cs typeface="微软雅黑"/>
              </a:rPr>
              <a:t>APP </a:t>
            </a:r>
            <a:r>
              <a:rPr lang="zh-TW" altLang="en-US" sz="1600" dirty="0">
                <a:solidFill>
                  <a:schemeClr val="tx1">
                    <a:lumMod val="50000"/>
                    <a:lumOff val="50000"/>
                  </a:schemeClr>
                </a:solidFill>
                <a:latin typeface="微软雅黑"/>
                <a:ea typeface="微软雅黑"/>
                <a:cs typeface="微软雅黑"/>
              </a:rPr>
              <a:t>开发框架，采用 </a:t>
            </a:r>
            <a:r>
              <a:rPr lang="en-US" altLang="zh-TW" sz="1600" dirty="0">
                <a:solidFill>
                  <a:schemeClr val="tx1">
                    <a:lumMod val="50000"/>
                    <a:lumOff val="50000"/>
                  </a:schemeClr>
                </a:solidFill>
                <a:latin typeface="微软雅黑"/>
                <a:ea typeface="微软雅黑"/>
                <a:cs typeface="微软雅黑"/>
              </a:rPr>
              <a:t>Sass</a:t>
            </a:r>
            <a:r>
              <a:rPr lang="zh-TW" altLang="en-US" sz="1600" dirty="0">
                <a:solidFill>
                  <a:schemeClr val="tx1">
                    <a:lumMod val="50000"/>
                    <a:lumOff val="50000"/>
                  </a:schemeClr>
                </a:solidFill>
                <a:latin typeface="微软雅黑"/>
                <a:ea typeface="微软雅黑"/>
                <a:cs typeface="微软雅黑"/>
              </a:rPr>
              <a:t>与</a:t>
            </a:r>
            <a:r>
              <a:rPr lang="en-US" altLang="zh-TW" sz="1600" dirty="0" err="1">
                <a:solidFill>
                  <a:schemeClr val="tx1">
                    <a:lumMod val="50000"/>
                    <a:lumOff val="50000"/>
                  </a:schemeClr>
                </a:solidFill>
                <a:latin typeface="微软雅黑"/>
                <a:ea typeface="微软雅黑"/>
                <a:cs typeface="微软雅黑"/>
              </a:rPr>
              <a:t>AngularJS</a:t>
            </a:r>
            <a:r>
              <a:rPr lang="en-US" altLang="zh-TW" sz="1600" dirty="0">
                <a:solidFill>
                  <a:schemeClr val="tx1">
                    <a:lumMod val="50000"/>
                    <a:lumOff val="50000"/>
                  </a:schemeClr>
                </a:solidFill>
                <a:latin typeface="微软雅黑"/>
                <a:ea typeface="微软雅黑"/>
                <a:cs typeface="微软雅黑"/>
              </a:rPr>
              <a:t> </a:t>
            </a:r>
            <a:r>
              <a:rPr lang="zh-TW" altLang="en-US" sz="1600" dirty="0">
                <a:solidFill>
                  <a:schemeClr val="tx1">
                    <a:lumMod val="50000"/>
                    <a:lumOff val="50000"/>
                  </a:schemeClr>
                </a:solidFill>
                <a:latin typeface="微软雅黑"/>
                <a:ea typeface="微软雅黑"/>
                <a:cs typeface="微软雅黑"/>
              </a:rPr>
              <a:t>开发</a:t>
            </a:r>
            <a:endParaRPr lang="zh-CN" altLang="en-US" sz="1600" dirty="0">
              <a:solidFill>
                <a:schemeClr val="tx1">
                  <a:lumMod val="50000"/>
                  <a:lumOff val="50000"/>
                </a:schemeClr>
              </a:solidFill>
              <a:latin typeface="微软雅黑"/>
              <a:ea typeface="微软雅黑"/>
              <a:cs typeface="微软雅黑"/>
            </a:endParaRPr>
          </a:p>
        </p:txBody>
      </p:sp>
      <p:sp>
        <p:nvSpPr>
          <p:cNvPr id="18" name="矩形 17"/>
          <p:cNvSpPr/>
          <p:nvPr/>
        </p:nvSpPr>
        <p:spPr>
          <a:xfrm>
            <a:off x="6084168" y="3003798"/>
            <a:ext cx="2945825" cy="1792799"/>
          </a:xfrm>
          <a:prstGeom prst="rect">
            <a:avLst/>
          </a:prstGeom>
        </p:spPr>
        <p:txBody>
          <a:bodyPr wrap="square" lIns="68580" tIns="34290" rIns="68580" bIns="34290">
            <a:spAutoFit/>
          </a:bodyPr>
          <a:lstStyle/>
          <a:p>
            <a:r>
              <a:rPr lang="en-US" altLang="zh-CN" sz="1400" dirty="0">
                <a:solidFill>
                  <a:schemeClr val="tx1">
                    <a:lumMod val="50000"/>
                    <a:lumOff val="50000"/>
                  </a:schemeClr>
                </a:solidFill>
                <a:latin typeface="微软雅黑"/>
                <a:ea typeface="微软雅黑"/>
                <a:cs typeface="微软雅黑"/>
              </a:rPr>
              <a:t>Ionic</a:t>
            </a:r>
            <a:r>
              <a:rPr lang="zh-CN" altLang="en-US" sz="1400" dirty="0">
                <a:solidFill>
                  <a:schemeClr val="tx1">
                    <a:lumMod val="50000"/>
                    <a:lumOff val="50000"/>
                  </a:schemeClr>
                </a:solidFill>
                <a:latin typeface="微软雅黑"/>
                <a:ea typeface="微软雅黑"/>
                <a:cs typeface="微软雅黑"/>
              </a:rPr>
              <a:t>极度强调性能，并且通过限制</a:t>
            </a:r>
            <a:r>
              <a:rPr lang="en-US" altLang="zh-CN" sz="1400" dirty="0">
                <a:solidFill>
                  <a:schemeClr val="tx1">
                    <a:lumMod val="50000"/>
                    <a:lumOff val="50000"/>
                  </a:schemeClr>
                </a:solidFill>
                <a:latin typeface="微软雅黑"/>
                <a:ea typeface="微软雅黑"/>
                <a:cs typeface="微软雅黑"/>
              </a:rPr>
              <a:t>DOM</a:t>
            </a:r>
            <a:r>
              <a:rPr lang="zh-CN" altLang="en-US" sz="1400" dirty="0">
                <a:solidFill>
                  <a:schemeClr val="tx1">
                    <a:lumMod val="50000"/>
                    <a:lumOff val="50000"/>
                  </a:schemeClr>
                </a:solidFill>
                <a:latin typeface="微软雅黑"/>
                <a:ea typeface="微软雅黑"/>
                <a:cs typeface="微软雅黑"/>
              </a:rPr>
              <a:t>交互、完全移除</a:t>
            </a:r>
            <a:r>
              <a:rPr lang="en-US" altLang="zh-CN" sz="1400" dirty="0" err="1">
                <a:solidFill>
                  <a:schemeClr val="tx1">
                    <a:lumMod val="50000"/>
                    <a:lumOff val="50000"/>
                  </a:schemeClr>
                </a:solidFill>
                <a:latin typeface="微软雅黑"/>
                <a:ea typeface="微软雅黑"/>
                <a:cs typeface="微软雅黑"/>
              </a:rPr>
              <a:t>jQuery</a:t>
            </a:r>
            <a:r>
              <a:rPr lang="zh-CN" altLang="en-US" sz="1400" dirty="0">
                <a:solidFill>
                  <a:schemeClr val="tx1">
                    <a:lumMod val="50000"/>
                    <a:lumOff val="50000"/>
                  </a:schemeClr>
                </a:solidFill>
                <a:latin typeface="微软雅黑"/>
                <a:ea typeface="微软雅黑"/>
                <a:cs typeface="微软雅黑"/>
              </a:rPr>
              <a:t>以及使用像</a:t>
            </a:r>
            <a:r>
              <a:rPr lang="en-US" altLang="zh-CN" sz="1400" dirty="0">
                <a:solidFill>
                  <a:schemeClr val="tx1">
                    <a:lumMod val="50000"/>
                    <a:lumOff val="50000"/>
                  </a:schemeClr>
                </a:solidFill>
                <a:latin typeface="微软雅黑"/>
                <a:ea typeface="微软雅黑"/>
                <a:cs typeface="微软雅黑"/>
              </a:rPr>
              <a:t>translate(z)</a:t>
            </a:r>
            <a:r>
              <a:rPr lang="zh-CN" altLang="en-US" sz="1400" dirty="0">
                <a:solidFill>
                  <a:schemeClr val="tx1">
                    <a:lumMod val="50000"/>
                    <a:lumOff val="50000"/>
                  </a:schemeClr>
                </a:solidFill>
                <a:latin typeface="微软雅黑"/>
                <a:ea typeface="微软雅黑"/>
                <a:cs typeface="微软雅黑"/>
              </a:rPr>
              <a:t>这种特定的硬件加速的</a:t>
            </a:r>
            <a:r>
              <a:rPr lang="en-US" altLang="zh-CN" sz="1400" dirty="0">
                <a:solidFill>
                  <a:schemeClr val="tx1">
                    <a:lumMod val="50000"/>
                    <a:lumOff val="50000"/>
                  </a:schemeClr>
                </a:solidFill>
                <a:latin typeface="微软雅黑"/>
                <a:ea typeface="微软雅黑"/>
                <a:cs typeface="微软雅黑"/>
              </a:rPr>
              <a:t>CSS</a:t>
            </a:r>
            <a:r>
              <a:rPr lang="zh-CN" altLang="en-US" sz="1400" dirty="0">
                <a:solidFill>
                  <a:schemeClr val="tx1">
                    <a:lumMod val="50000"/>
                    <a:lumOff val="50000"/>
                  </a:schemeClr>
                </a:solidFill>
                <a:latin typeface="微软雅黑"/>
                <a:ea typeface="微软雅黑"/>
                <a:cs typeface="微软雅黑"/>
              </a:rPr>
              <a:t>滤镜触发移动设备上</a:t>
            </a:r>
            <a:r>
              <a:rPr lang="en-US" altLang="zh-CN" sz="1400" dirty="0">
                <a:solidFill>
                  <a:schemeClr val="tx1">
                    <a:lumMod val="50000"/>
                    <a:lumOff val="50000"/>
                  </a:schemeClr>
                </a:solidFill>
                <a:latin typeface="微软雅黑"/>
                <a:ea typeface="微软雅黑"/>
                <a:cs typeface="微软雅黑"/>
              </a:rPr>
              <a:t>GPU——</a:t>
            </a:r>
            <a:r>
              <a:rPr lang="zh-CN" altLang="en-US" sz="1400" dirty="0">
                <a:solidFill>
                  <a:schemeClr val="tx1">
                    <a:lumMod val="50000"/>
                    <a:lumOff val="50000"/>
                  </a:schemeClr>
                </a:solidFill>
                <a:latin typeface="微软雅黑"/>
                <a:ea typeface="微软雅黑"/>
                <a:cs typeface="微软雅黑"/>
              </a:rPr>
              <a:t>与由动力不足的移动浏览器提供的交互相比这种方式提供了硬件加速的交互</a:t>
            </a:r>
            <a:r>
              <a:rPr lang="en-US" altLang="zh-CN" sz="1400" dirty="0">
                <a:solidFill>
                  <a:schemeClr val="tx1">
                    <a:lumMod val="50000"/>
                    <a:lumOff val="50000"/>
                  </a:schemeClr>
                </a:solidFill>
                <a:latin typeface="微软雅黑"/>
                <a:ea typeface="微软雅黑"/>
                <a:cs typeface="微软雅黑"/>
              </a:rPr>
              <a:t>——</a:t>
            </a:r>
            <a:r>
              <a:rPr lang="zh-CN" altLang="en-US" sz="1400" dirty="0">
                <a:solidFill>
                  <a:schemeClr val="tx1">
                    <a:lumMod val="50000"/>
                    <a:lumOff val="50000"/>
                  </a:schemeClr>
                </a:solidFill>
                <a:latin typeface="微软雅黑"/>
                <a:ea typeface="微软雅黑"/>
                <a:cs typeface="微软雅黑"/>
              </a:rPr>
              <a:t>等方式使速度最大化。</a:t>
            </a:r>
          </a:p>
        </p:txBody>
      </p:sp>
      <p:grpSp>
        <p:nvGrpSpPr>
          <p:cNvPr id="19" name="组合 6"/>
          <p:cNvGrpSpPr/>
          <p:nvPr/>
        </p:nvGrpSpPr>
        <p:grpSpPr>
          <a:xfrm>
            <a:off x="107504" y="267494"/>
            <a:ext cx="4968553" cy="648072"/>
            <a:chOff x="224063" y="252314"/>
            <a:chExt cx="8768035" cy="1008112"/>
          </a:xfrm>
        </p:grpSpPr>
        <p:sp>
          <p:nvSpPr>
            <p:cNvPr id="20" name="矩形 19"/>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21" name="组合 1"/>
            <p:cNvGrpSpPr/>
            <p:nvPr/>
          </p:nvGrpSpPr>
          <p:grpSpPr>
            <a:xfrm>
              <a:off x="224063" y="252314"/>
              <a:ext cx="2431330" cy="1008112"/>
              <a:chOff x="2240287" y="1692474"/>
              <a:chExt cx="2431330" cy="1008112"/>
            </a:xfrm>
          </p:grpSpPr>
          <p:sp>
            <p:nvSpPr>
              <p:cNvPr id="22"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23"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24" name="TextBox 49"/>
          <p:cNvSpPr txBox="1"/>
          <p:nvPr/>
        </p:nvSpPr>
        <p:spPr>
          <a:xfrm>
            <a:off x="1513783" y="406864"/>
            <a:ext cx="1925715" cy="369332"/>
          </a:xfrm>
          <a:prstGeom prst="rect">
            <a:avLst/>
          </a:prstGeom>
          <a:noFill/>
        </p:spPr>
        <p:txBody>
          <a:bodyPr wrap="none" rtlCol="0">
            <a:spAutoFit/>
          </a:bodyPr>
          <a:lstStyle/>
          <a:p>
            <a:r>
              <a:rPr lang="en-US" altLang="zh-CN" dirty="0">
                <a:solidFill>
                  <a:srgbClr val="000000"/>
                </a:solidFill>
                <a:latin typeface="微软雅黑"/>
                <a:ea typeface="微软雅黑"/>
                <a:cs typeface="微软雅黑"/>
              </a:rPr>
              <a:t>Hybrid</a:t>
            </a:r>
            <a:r>
              <a:rPr lang="zh-CN" altLang="en-US" dirty="0">
                <a:solidFill>
                  <a:srgbClr val="000000"/>
                </a:solidFill>
                <a:latin typeface="微软雅黑"/>
                <a:ea typeface="微软雅黑"/>
                <a:cs typeface="微软雅黑"/>
              </a:rPr>
              <a:t>－－</a:t>
            </a:r>
            <a:r>
              <a:rPr lang="en-US" altLang="zh-CN" dirty="0">
                <a:solidFill>
                  <a:srgbClr val="000000"/>
                </a:solidFill>
                <a:latin typeface="微软雅黑"/>
                <a:ea typeface="微软雅黑"/>
                <a:cs typeface="微软雅黑"/>
              </a:rPr>
              <a:t>Ionic</a:t>
            </a:r>
          </a:p>
        </p:txBody>
      </p:sp>
      <p:sp>
        <p:nvSpPr>
          <p:cNvPr id="25"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2874522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536" y="1059582"/>
            <a:ext cx="8640960" cy="561692"/>
          </a:xfrm>
          <a:prstGeom prst="rect">
            <a:avLst/>
          </a:prstGeom>
        </p:spPr>
        <p:txBody>
          <a:bodyPr wrap="square" lIns="68580" tIns="34290" rIns="68580" bIns="34290">
            <a:spAutoFit/>
          </a:bodyPr>
          <a:lstStyle/>
          <a:p>
            <a:r>
              <a:rPr lang="zh-CN" altLang="en-US" sz="1600" dirty="0" smtClean="0">
                <a:solidFill>
                  <a:srgbClr val="000000"/>
                </a:solidFill>
                <a:latin typeface="微软雅黑"/>
                <a:ea typeface="微软雅黑"/>
                <a:cs typeface="微软雅黑"/>
              </a:rPr>
              <a:t>完整的分析平台会跟踪用户</a:t>
            </a:r>
            <a:r>
              <a:rPr lang="zh-CN" altLang="en-US" sz="1600" dirty="0">
                <a:solidFill>
                  <a:srgbClr val="000000"/>
                </a:solidFill>
                <a:latin typeface="微软雅黑"/>
                <a:ea typeface="微软雅黑"/>
                <a:cs typeface="微软雅黑"/>
              </a:rPr>
              <a:t>的交互的每个部分内的离子的应用程序可以轻松地找到痛点，并在其</a:t>
            </a:r>
            <a:r>
              <a:rPr lang="zh-CN" altLang="en-US" sz="1600" dirty="0" smtClean="0">
                <a:solidFill>
                  <a:srgbClr val="000000"/>
                </a:solidFill>
                <a:latin typeface="微软雅黑"/>
                <a:ea typeface="微软雅黑"/>
                <a:cs typeface="微软雅黑"/>
              </a:rPr>
              <a:t>上重点领域</a:t>
            </a:r>
            <a:r>
              <a:rPr lang="zh-CN" altLang="en-US" sz="1600" dirty="0">
                <a:solidFill>
                  <a:srgbClr val="000000"/>
                </a:solidFill>
                <a:latin typeface="微软雅黑"/>
                <a:ea typeface="微软雅黑"/>
                <a:cs typeface="微软雅黑"/>
              </a:rPr>
              <a:t>（</a:t>
            </a:r>
            <a:r>
              <a:rPr lang="zh-CN" altLang="en-US" sz="1600" dirty="0" smtClean="0">
                <a:solidFill>
                  <a:srgbClr val="000000"/>
                </a:solidFill>
                <a:latin typeface="微软雅黑"/>
                <a:ea typeface="微软雅黑"/>
                <a:cs typeface="微软雅黑"/>
              </a:rPr>
              <a:t>我们甚至将有热图）</a:t>
            </a:r>
            <a:r>
              <a:rPr lang="zh-CN" altLang="en-US" sz="1600" dirty="0">
                <a:solidFill>
                  <a:srgbClr val="000000"/>
                </a:solidFill>
                <a:latin typeface="微软雅黑"/>
                <a:ea typeface="微软雅黑"/>
                <a:cs typeface="微软雅黑"/>
              </a:rPr>
              <a:t>。</a:t>
            </a:r>
          </a:p>
        </p:txBody>
      </p:sp>
      <p:pic>
        <p:nvPicPr>
          <p:cNvPr id="8" name="图片 7"/>
          <p:cNvPicPr>
            <a:picLocks noChangeAspect="1"/>
          </p:cNvPicPr>
          <p:nvPr/>
        </p:nvPicPr>
        <p:blipFill>
          <a:blip r:embed="rId2"/>
          <a:stretch>
            <a:fillRect/>
          </a:stretch>
        </p:blipFill>
        <p:spPr>
          <a:xfrm>
            <a:off x="395536" y="1779662"/>
            <a:ext cx="4629150" cy="3219450"/>
          </a:xfrm>
          <a:prstGeom prst="rect">
            <a:avLst/>
          </a:prstGeom>
        </p:spPr>
      </p:pic>
      <p:pic>
        <p:nvPicPr>
          <p:cNvPr id="9" name="图片 8"/>
          <p:cNvPicPr>
            <a:picLocks noChangeAspect="1"/>
          </p:cNvPicPr>
          <p:nvPr/>
        </p:nvPicPr>
        <p:blipFill rotWithShape="1">
          <a:blip r:embed="rId3"/>
          <a:srcRect r="25226"/>
          <a:stretch/>
        </p:blipFill>
        <p:spPr>
          <a:xfrm>
            <a:off x="5251657" y="1779662"/>
            <a:ext cx="3892343" cy="2780792"/>
          </a:xfrm>
          <a:prstGeom prst="rect">
            <a:avLst/>
          </a:prstGeom>
        </p:spPr>
      </p:pic>
      <p:sp>
        <p:nvSpPr>
          <p:cNvPr id="10" name="文本框 9"/>
          <p:cNvSpPr txBox="1"/>
          <p:nvPr/>
        </p:nvSpPr>
        <p:spPr>
          <a:xfrm>
            <a:off x="4217072" y="123478"/>
            <a:ext cx="4944977" cy="392415"/>
          </a:xfrm>
          <a:prstGeom prst="rect">
            <a:avLst/>
          </a:prstGeom>
          <a:noFill/>
        </p:spPr>
        <p:txBody>
          <a:bodyPr wrap="square" lIns="68580" tIns="34290" rIns="68580" bIns="34290" rtlCol="0">
            <a:spAutoFit/>
          </a:bodyPr>
          <a:lstStyle/>
          <a:p>
            <a:endParaRPr lang="en-US" altLang="zh-CN" sz="2100" dirty="0">
              <a:solidFill>
                <a:srgbClr val="086EB8"/>
              </a:solidFill>
              <a:latin typeface="微软雅黑"/>
              <a:ea typeface="微软雅黑"/>
              <a:cs typeface="微软雅黑"/>
            </a:endParaRPr>
          </a:p>
        </p:txBody>
      </p:sp>
      <p:grpSp>
        <p:nvGrpSpPr>
          <p:cNvPr id="11" name="组合 6"/>
          <p:cNvGrpSpPr/>
          <p:nvPr/>
        </p:nvGrpSpPr>
        <p:grpSpPr>
          <a:xfrm>
            <a:off x="107504" y="267494"/>
            <a:ext cx="4968553" cy="648072"/>
            <a:chOff x="224063" y="252314"/>
            <a:chExt cx="8768035" cy="1008112"/>
          </a:xfrm>
        </p:grpSpPr>
        <p:sp>
          <p:nvSpPr>
            <p:cNvPr id="12" name="矩形 11"/>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13" name="组合 1"/>
            <p:cNvGrpSpPr/>
            <p:nvPr/>
          </p:nvGrpSpPr>
          <p:grpSpPr>
            <a:xfrm>
              <a:off x="224063" y="252314"/>
              <a:ext cx="2431330" cy="1008112"/>
              <a:chOff x="2240287" y="1692474"/>
              <a:chExt cx="2431330" cy="1008112"/>
            </a:xfrm>
          </p:grpSpPr>
          <p:sp>
            <p:nvSpPr>
              <p:cNvPr id="14"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5"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6" name="TextBox 49"/>
          <p:cNvSpPr txBox="1"/>
          <p:nvPr/>
        </p:nvSpPr>
        <p:spPr>
          <a:xfrm>
            <a:off x="1513783" y="406864"/>
            <a:ext cx="1800493" cy="369332"/>
          </a:xfrm>
          <a:prstGeom prst="rect">
            <a:avLst/>
          </a:prstGeom>
          <a:noFill/>
        </p:spPr>
        <p:txBody>
          <a:bodyPr wrap="none" rtlCol="0">
            <a:spAutoFit/>
          </a:bodyPr>
          <a:lstStyle/>
          <a:p>
            <a:r>
              <a:rPr lang="zh-CN" altLang="en-US" dirty="0">
                <a:solidFill>
                  <a:srgbClr val="000000"/>
                </a:solidFill>
                <a:latin typeface="微软雅黑"/>
                <a:ea typeface="微软雅黑"/>
                <a:cs typeface="微软雅黑"/>
              </a:rPr>
              <a:t>完善的分析功能</a:t>
            </a:r>
            <a:endParaRPr lang="en-US" altLang="zh-CN" dirty="0">
              <a:solidFill>
                <a:srgbClr val="000000"/>
              </a:solidFill>
              <a:latin typeface="微软雅黑"/>
              <a:ea typeface="微软雅黑"/>
              <a:cs typeface="微软雅黑"/>
            </a:endParaRPr>
          </a:p>
        </p:txBody>
      </p:sp>
      <p:sp>
        <p:nvSpPr>
          <p:cNvPr id="17"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19610234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9552" y="987574"/>
            <a:ext cx="7953694" cy="561692"/>
          </a:xfrm>
          <a:prstGeom prst="rect">
            <a:avLst/>
          </a:prstGeom>
        </p:spPr>
        <p:txBody>
          <a:bodyPr wrap="square" lIns="68580" tIns="34290" rIns="68580" bIns="34290">
            <a:spAutoFit/>
          </a:bodyPr>
          <a:lstStyle/>
          <a:p>
            <a:r>
              <a:rPr lang="zh-CN" altLang="en-US" sz="1600" dirty="0" smtClean="0">
                <a:solidFill>
                  <a:srgbClr val="000000"/>
                </a:solidFill>
                <a:latin typeface="微软雅黑"/>
                <a:ea typeface="微软雅黑"/>
                <a:cs typeface="微软雅黑"/>
              </a:rPr>
              <a:t>推送功能将让你轻松发送推送通知到多个</a:t>
            </a:r>
            <a:r>
              <a:rPr lang="zh-CN" altLang="en-US" sz="1600" dirty="0">
                <a:solidFill>
                  <a:srgbClr val="000000"/>
                </a:solidFill>
                <a:latin typeface="微软雅黑"/>
                <a:ea typeface="微软雅黑"/>
                <a:cs typeface="微软雅黑"/>
              </a:rPr>
              <a:t>平台，计划营销通知，并针对特定用户群，全部通过一个直观的用户界面，以及一个</a:t>
            </a:r>
            <a:r>
              <a:rPr lang="en-US" altLang="zh-CN" sz="1600" dirty="0">
                <a:solidFill>
                  <a:srgbClr val="000000"/>
                </a:solidFill>
                <a:latin typeface="微软雅黑"/>
                <a:ea typeface="微软雅黑"/>
                <a:cs typeface="微软雅黑"/>
              </a:rPr>
              <a:t>REST API</a:t>
            </a:r>
            <a:r>
              <a:rPr lang="zh-CN" altLang="en-US" sz="1600" dirty="0" smtClean="0">
                <a:solidFill>
                  <a:srgbClr val="000000"/>
                </a:solidFill>
                <a:latin typeface="微软雅黑"/>
                <a:ea typeface="微软雅黑"/>
                <a:cs typeface="微软雅黑"/>
              </a:rPr>
              <a:t>。</a:t>
            </a:r>
            <a:endParaRPr lang="zh-CN" altLang="en-US" sz="1600" dirty="0">
              <a:solidFill>
                <a:srgbClr val="000000"/>
              </a:solidFill>
              <a:latin typeface="微软雅黑"/>
              <a:ea typeface="微软雅黑"/>
              <a:cs typeface="微软雅黑"/>
            </a:endParaRPr>
          </a:p>
        </p:txBody>
      </p:sp>
      <p:pic>
        <p:nvPicPr>
          <p:cNvPr id="7" name="图片 6"/>
          <p:cNvPicPr>
            <a:picLocks noChangeAspect="1"/>
          </p:cNvPicPr>
          <p:nvPr/>
        </p:nvPicPr>
        <p:blipFill>
          <a:blip r:embed="rId2"/>
          <a:stretch>
            <a:fillRect/>
          </a:stretch>
        </p:blipFill>
        <p:spPr>
          <a:xfrm>
            <a:off x="611560" y="2630460"/>
            <a:ext cx="4501836" cy="2478597"/>
          </a:xfrm>
          <a:prstGeom prst="rect">
            <a:avLst/>
          </a:prstGeom>
        </p:spPr>
      </p:pic>
      <p:pic>
        <p:nvPicPr>
          <p:cNvPr id="8" name="图片 7"/>
          <p:cNvPicPr>
            <a:picLocks noChangeAspect="1"/>
          </p:cNvPicPr>
          <p:nvPr/>
        </p:nvPicPr>
        <p:blipFill rotWithShape="1">
          <a:blip r:embed="rId3"/>
          <a:srcRect r="46505"/>
          <a:stretch/>
        </p:blipFill>
        <p:spPr>
          <a:xfrm>
            <a:off x="5148064" y="2715766"/>
            <a:ext cx="3406403" cy="2108992"/>
          </a:xfrm>
          <a:prstGeom prst="rect">
            <a:avLst/>
          </a:prstGeom>
        </p:spPr>
      </p:pic>
      <p:pic>
        <p:nvPicPr>
          <p:cNvPr id="10" name="图片 9"/>
          <p:cNvPicPr>
            <a:picLocks noChangeAspect="1"/>
          </p:cNvPicPr>
          <p:nvPr/>
        </p:nvPicPr>
        <p:blipFill rotWithShape="1">
          <a:blip r:embed="rId4"/>
          <a:srcRect t="44289"/>
          <a:stretch/>
        </p:blipFill>
        <p:spPr>
          <a:xfrm>
            <a:off x="611560" y="1779662"/>
            <a:ext cx="8031936" cy="895754"/>
          </a:xfrm>
          <a:prstGeom prst="rect">
            <a:avLst/>
          </a:prstGeom>
        </p:spPr>
      </p:pic>
      <p:grpSp>
        <p:nvGrpSpPr>
          <p:cNvPr id="9" name="组合 6"/>
          <p:cNvGrpSpPr/>
          <p:nvPr/>
        </p:nvGrpSpPr>
        <p:grpSpPr>
          <a:xfrm>
            <a:off x="107504" y="267494"/>
            <a:ext cx="4968553" cy="648072"/>
            <a:chOff x="224063" y="252314"/>
            <a:chExt cx="8768035" cy="1008112"/>
          </a:xfrm>
        </p:grpSpPr>
        <p:sp>
          <p:nvSpPr>
            <p:cNvPr id="11" name="矩形 10"/>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12" name="组合 1"/>
            <p:cNvGrpSpPr/>
            <p:nvPr/>
          </p:nvGrpSpPr>
          <p:grpSpPr>
            <a:xfrm>
              <a:off x="224063" y="252314"/>
              <a:ext cx="2431330" cy="1008112"/>
              <a:chOff x="2240287" y="1692474"/>
              <a:chExt cx="2431330" cy="1008112"/>
            </a:xfrm>
          </p:grpSpPr>
          <p:sp>
            <p:nvSpPr>
              <p:cNvPr id="13"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4"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5" name="TextBox 49"/>
          <p:cNvSpPr txBox="1"/>
          <p:nvPr/>
        </p:nvSpPr>
        <p:spPr>
          <a:xfrm>
            <a:off x="1513783" y="406864"/>
            <a:ext cx="1800493" cy="369332"/>
          </a:xfrm>
          <a:prstGeom prst="rect">
            <a:avLst/>
          </a:prstGeom>
          <a:noFill/>
        </p:spPr>
        <p:txBody>
          <a:bodyPr wrap="none" rtlCol="0">
            <a:spAutoFit/>
          </a:bodyPr>
          <a:lstStyle/>
          <a:p>
            <a:r>
              <a:rPr lang="zh-CN" altLang="en-US" dirty="0" smtClean="0">
                <a:solidFill>
                  <a:srgbClr val="000000"/>
                </a:solidFill>
                <a:latin typeface="微软雅黑"/>
                <a:ea typeface="微软雅黑"/>
                <a:cs typeface="微软雅黑"/>
              </a:rPr>
              <a:t>轻松的推送功能</a:t>
            </a:r>
            <a:endParaRPr lang="en-US" altLang="zh-CN" dirty="0">
              <a:solidFill>
                <a:srgbClr val="000000"/>
              </a:solidFill>
              <a:latin typeface="微软雅黑"/>
              <a:ea typeface="微软雅黑"/>
              <a:cs typeface="微软雅黑"/>
            </a:endParaRPr>
          </a:p>
        </p:txBody>
      </p:sp>
      <p:sp>
        <p:nvSpPr>
          <p:cNvPr id="16"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14801168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27984" y="1131590"/>
            <a:ext cx="4716016" cy="1017202"/>
          </a:xfrm>
          <a:prstGeom prst="rect">
            <a:avLst/>
          </a:prstGeom>
        </p:spPr>
        <p:txBody>
          <a:bodyPr wrap="square" lIns="68580" tIns="34290" rIns="68580" bIns="34290">
            <a:spAutoFit/>
          </a:bodyPr>
          <a:lstStyle/>
          <a:p>
            <a:pPr>
              <a:lnSpc>
                <a:spcPct val="130000"/>
              </a:lnSpc>
            </a:pPr>
            <a:r>
              <a:rPr lang="en-US" altLang="zh-CN" sz="1600" dirty="0">
                <a:solidFill>
                  <a:srgbClr val="000000"/>
                </a:solidFill>
                <a:latin typeface="微软雅黑"/>
                <a:ea typeface="微软雅黑"/>
                <a:cs typeface="微软雅黑"/>
              </a:rPr>
              <a:t>Ionic</a:t>
            </a:r>
            <a:r>
              <a:rPr lang="zh-CN" altLang="en-US" sz="1600" dirty="0">
                <a:solidFill>
                  <a:srgbClr val="000000"/>
                </a:solidFill>
                <a:latin typeface="微软雅黑"/>
                <a:ea typeface="微软雅黑"/>
                <a:cs typeface="微软雅黑"/>
              </a:rPr>
              <a:t>部署将允许您无需重新提交到应用商店和跟踪历史的更新您的应用程序</a:t>
            </a:r>
            <a:r>
              <a:rPr lang="en-US" altLang="zh-CN" sz="1600" dirty="0">
                <a:solidFill>
                  <a:srgbClr val="000000"/>
                </a:solidFill>
                <a:latin typeface="微软雅黑"/>
                <a:ea typeface="微软雅黑"/>
                <a:cs typeface="微软雅黑"/>
              </a:rPr>
              <a:t>Ionic</a:t>
            </a:r>
            <a:r>
              <a:rPr lang="zh-CN" altLang="en-US" sz="1600" dirty="0">
                <a:solidFill>
                  <a:srgbClr val="000000"/>
                </a:solidFill>
                <a:latin typeface="微软雅黑"/>
                <a:ea typeface="微软雅黑"/>
                <a:cs typeface="微软雅黑"/>
              </a:rPr>
              <a:t>，所以你可以回滚到以前的版本并撤销在任何时间发生的变化。</a:t>
            </a:r>
          </a:p>
        </p:txBody>
      </p:sp>
      <p:pic>
        <p:nvPicPr>
          <p:cNvPr id="6" name="图片 5"/>
          <p:cNvPicPr>
            <a:picLocks noChangeAspect="1"/>
          </p:cNvPicPr>
          <p:nvPr/>
        </p:nvPicPr>
        <p:blipFill>
          <a:blip r:embed="rId2"/>
          <a:stretch>
            <a:fillRect/>
          </a:stretch>
        </p:blipFill>
        <p:spPr>
          <a:xfrm>
            <a:off x="655184" y="1235914"/>
            <a:ext cx="3079438" cy="3488486"/>
          </a:xfrm>
          <a:prstGeom prst="rect">
            <a:avLst/>
          </a:prstGeom>
        </p:spPr>
      </p:pic>
      <p:pic>
        <p:nvPicPr>
          <p:cNvPr id="7" name="图片 6"/>
          <p:cNvPicPr>
            <a:picLocks noChangeAspect="1"/>
          </p:cNvPicPr>
          <p:nvPr/>
        </p:nvPicPr>
        <p:blipFill>
          <a:blip r:embed="rId3"/>
          <a:stretch>
            <a:fillRect/>
          </a:stretch>
        </p:blipFill>
        <p:spPr>
          <a:xfrm>
            <a:off x="4513094" y="2275065"/>
            <a:ext cx="3905250" cy="2362200"/>
          </a:xfrm>
          <a:prstGeom prst="rect">
            <a:avLst/>
          </a:prstGeom>
        </p:spPr>
      </p:pic>
      <p:grpSp>
        <p:nvGrpSpPr>
          <p:cNvPr id="8" name="组合 6"/>
          <p:cNvGrpSpPr/>
          <p:nvPr/>
        </p:nvGrpSpPr>
        <p:grpSpPr>
          <a:xfrm>
            <a:off x="107504" y="267494"/>
            <a:ext cx="4968553" cy="648072"/>
            <a:chOff x="224063" y="252314"/>
            <a:chExt cx="8768035" cy="1008112"/>
          </a:xfrm>
        </p:grpSpPr>
        <p:sp>
          <p:nvSpPr>
            <p:cNvPr id="9" name="矩形 8"/>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10" name="组合 1"/>
            <p:cNvGrpSpPr/>
            <p:nvPr/>
          </p:nvGrpSpPr>
          <p:grpSpPr>
            <a:xfrm>
              <a:off x="224063" y="252314"/>
              <a:ext cx="2431330" cy="1008112"/>
              <a:chOff x="2240287" y="1692474"/>
              <a:chExt cx="2431330" cy="1008112"/>
            </a:xfrm>
          </p:grpSpPr>
          <p:sp>
            <p:nvSpPr>
              <p:cNvPr id="11"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12"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3" name="TextBox 49"/>
          <p:cNvSpPr txBox="1"/>
          <p:nvPr/>
        </p:nvSpPr>
        <p:spPr>
          <a:xfrm>
            <a:off x="1513783" y="406864"/>
            <a:ext cx="1800493" cy="369332"/>
          </a:xfrm>
          <a:prstGeom prst="rect">
            <a:avLst/>
          </a:prstGeom>
          <a:noFill/>
        </p:spPr>
        <p:txBody>
          <a:bodyPr wrap="none" rtlCol="0">
            <a:spAutoFit/>
          </a:bodyPr>
          <a:lstStyle/>
          <a:p>
            <a:r>
              <a:rPr lang="zh-CN" altLang="en-US" dirty="0">
                <a:solidFill>
                  <a:srgbClr val="000000"/>
                </a:solidFill>
                <a:latin typeface="微软雅黑"/>
                <a:ea typeface="微软雅黑"/>
                <a:cs typeface="微软雅黑"/>
              </a:rPr>
              <a:t>便捷的自动更新</a:t>
            </a:r>
            <a:endParaRPr lang="en-US" altLang="zh-CN" dirty="0">
              <a:solidFill>
                <a:srgbClr val="000000"/>
              </a:solidFill>
              <a:latin typeface="微软雅黑"/>
              <a:ea typeface="微软雅黑"/>
              <a:cs typeface="微软雅黑"/>
            </a:endParaRPr>
          </a:p>
        </p:txBody>
      </p:sp>
      <p:sp>
        <p:nvSpPr>
          <p:cNvPr id="14"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a:latin typeface="Agency FB" panose="020B0503020202020204" pitchFamily="34" charset="0"/>
            </a:endParaRPr>
          </a:p>
        </p:txBody>
      </p:sp>
    </p:spTree>
    <p:extLst>
      <p:ext uri="{BB962C8B-B14F-4D97-AF65-F5344CB8AC3E}">
        <p14:creationId xmlns:p14="http://schemas.microsoft.com/office/powerpoint/2010/main" val="1922887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293951" y="2385818"/>
            <a:ext cx="2044149"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三、学姐建议</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
        <p:nvSpPr>
          <p:cNvPr id="3" name="文本框 2"/>
          <p:cNvSpPr txBox="1"/>
          <p:nvPr/>
        </p:nvSpPr>
        <p:spPr>
          <a:xfrm>
            <a:off x="4211960" y="3075806"/>
            <a:ext cx="3024336" cy="1518877"/>
          </a:xfrm>
          <a:prstGeom prst="rect">
            <a:avLst/>
          </a:prstGeom>
          <a:noFill/>
        </p:spPr>
        <p:txBody>
          <a:bodyPr wrap="square" rtlCol="0">
            <a:spAutoFit/>
          </a:bodyPr>
          <a:lstStyle/>
          <a:p>
            <a:pPr>
              <a:lnSpc>
                <a:spcPct val="130000"/>
              </a:lnSpc>
            </a:pPr>
            <a:r>
              <a:rPr kumimoji="1" lang="en-US" altLang="zh-CN" dirty="0" smtClean="0">
                <a:latin typeface="微软雅黑"/>
                <a:ea typeface="微软雅黑"/>
                <a:cs typeface="微软雅黑"/>
              </a:rPr>
              <a:t>2.1</a:t>
            </a:r>
            <a:r>
              <a:rPr kumimoji="1" lang="zh-CN" altLang="en-US" dirty="0" smtClean="0">
                <a:latin typeface="微软雅黑"/>
                <a:ea typeface="微软雅黑"/>
                <a:cs typeface="微软雅黑"/>
              </a:rPr>
              <a:t>、初创团队做产品</a:t>
            </a:r>
            <a:endParaRPr kumimoji="1" lang="en-US" altLang="zh-CN" dirty="0" smtClean="0">
              <a:latin typeface="微软雅黑"/>
              <a:ea typeface="微软雅黑"/>
              <a:cs typeface="微软雅黑"/>
            </a:endParaRPr>
          </a:p>
          <a:p>
            <a:pPr>
              <a:lnSpc>
                <a:spcPct val="130000"/>
              </a:lnSpc>
            </a:pPr>
            <a:r>
              <a:rPr kumimoji="1" lang="en-US" altLang="zh-CN" dirty="0" smtClean="0">
                <a:solidFill>
                  <a:srgbClr val="000000"/>
                </a:solidFill>
                <a:latin typeface="微软雅黑"/>
                <a:ea typeface="微软雅黑"/>
                <a:cs typeface="微软雅黑"/>
              </a:rPr>
              <a:t>2.</a:t>
            </a:r>
            <a:r>
              <a:rPr kumimoji="1" lang="zh-CN" altLang="zh-CN" dirty="0" smtClean="0">
                <a:solidFill>
                  <a:srgbClr val="000000"/>
                </a:solidFill>
                <a:latin typeface="微软雅黑"/>
                <a:ea typeface="微软雅黑"/>
                <a:cs typeface="微软雅黑"/>
              </a:rPr>
              <a:t>2</a:t>
            </a:r>
            <a:r>
              <a:rPr kumimoji="1" lang="zh-CN" altLang="en-US" dirty="0" smtClean="0">
                <a:solidFill>
                  <a:srgbClr val="000000"/>
                </a:solidFill>
                <a:latin typeface="微软雅黑"/>
                <a:ea typeface="微软雅黑"/>
                <a:cs typeface="微软雅黑"/>
              </a:rPr>
              <a:t>、初创团队做技术</a:t>
            </a:r>
            <a:endParaRPr kumimoji="1" lang="en-US" altLang="zh-CN" dirty="0" smtClean="0">
              <a:solidFill>
                <a:srgbClr val="000000"/>
              </a:solidFill>
              <a:latin typeface="微软雅黑"/>
              <a:ea typeface="微软雅黑"/>
              <a:cs typeface="微软雅黑"/>
            </a:endParaRPr>
          </a:p>
          <a:p>
            <a:pPr>
              <a:lnSpc>
                <a:spcPct val="130000"/>
              </a:lnSpc>
            </a:pPr>
            <a:r>
              <a:rPr kumimoji="1" lang="en-US" altLang="zh-CN" dirty="0" smtClean="0">
                <a:solidFill>
                  <a:schemeClr val="bg1"/>
                </a:solidFill>
                <a:latin typeface="微软雅黑"/>
                <a:ea typeface="微软雅黑"/>
                <a:cs typeface="微软雅黑"/>
              </a:rPr>
              <a:t>2.</a:t>
            </a:r>
            <a:r>
              <a:rPr kumimoji="1" lang="zh-CN" altLang="zh-CN" dirty="0" smtClean="0">
                <a:solidFill>
                  <a:schemeClr val="bg1"/>
                </a:solidFill>
                <a:latin typeface="微软雅黑"/>
                <a:ea typeface="微软雅黑"/>
                <a:cs typeface="微软雅黑"/>
              </a:rPr>
              <a:t>3</a:t>
            </a:r>
            <a:r>
              <a:rPr kumimoji="1" lang="zh-CN" altLang="en-US" dirty="0" smtClean="0">
                <a:solidFill>
                  <a:schemeClr val="bg1"/>
                </a:solidFill>
                <a:latin typeface="微软雅黑"/>
                <a:ea typeface="微软雅黑"/>
                <a:cs typeface="微软雅黑"/>
              </a:rPr>
              <a:t>、初创团队拉投资</a:t>
            </a:r>
            <a:endParaRPr kumimoji="1" lang="en-US" altLang="zh-CN" dirty="0" smtClean="0">
              <a:solidFill>
                <a:schemeClr val="bg1"/>
              </a:solidFill>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4</a:t>
            </a:r>
            <a:r>
              <a:rPr kumimoji="1" lang="zh-CN" altLang="en-US" dirty="0" smtClean="0">
                <a:latin typeface="微软雅黑"/>
                <a:ea typeface="微软雅黑"/>
                <a:cs typeface="微软雅黑"/>
              </a:rPr>
              <a:t>、初创团队选合伙人</a:t>
            </a:r>
            <a:endParaRPr kumimoji="1" lang="zh-CN" altLang="en-US" dirty="0">
              <a:latin typeface="微软雅黑"/>
              <a:ea typeface="微软雅黑"/>
              <a:cs typeface="微软雅黑"/>
            </a:endParaRPr>
          </a:p>
        </p:txBody>
      </p:sp>
    </p:spTree>
    <p:extLst>
      <p:ext uri="{BB962C8B-B14F-4D97-AF65-F5344CB8AC3E}">
        <p14:creationId xmlns:p14="http://schemas.microsoft.com/office/powerpoint/2010/main" val="184833463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a:t>
            </a:r>
            <a:r>
              <a:rPr lang="zh-CN" altLang="zh-CN" sz="4800" b="1" dirty="0">
                <a:latin typeface="Agency FB" panose="020B0503020202020204" pitchFamily="34" charset="0"/>
              </a:rPr>
              <a:t>3</a:t>
            </a:r>
            <a:endParaRPr lang="zh-CN" altLang="en-US" sz="4800" b="1" dirty="0">
              <a:latin typeface="Agency FB" panose="020B0503020202020204" pitchFamily="34" charset="0"/>
            </a:endParaRPr>
          </a:p>
        </p:txBody>
      </p:sp>
      <p:sp>
        <p:nvSpPr>
          <p:cNvPr id="10" name="TextBox 49"/>
          <p:cNvSpPr txBox="1"/>
          <p:nvPr/>
        </p:nvSpPr>
        <p:spPr>
          <a:xfrm>
            <a:off x="1513783" y="406864"/>
            <a:ext cx="1163224" cy="369332"/>
          </a:xfrm>
          <a:prstGeom prst="rect">
            <a:avLst/>
          </a:prstGeom>
          <a:noFill/>
        </p:spPr>
        <p:txBody>
          <a:bodyPr wrap="none" rtlCol="0">
            <a:spAutoFit/>
          </a:bodyPr>
          <a:lstStyle/>
          <a:p>
            <a:r>
              <a:rPr lang="zh-CN" altLang="en-US" b="1" dirty="0" smtClean="0">
                <a:latin typeface="微软雅黑"/>
                <a:ea typeface="微软雅黑"/>
                <a:cs typeface="微软雅黑"/>
              </a:rPr>
              <a:t>如何写</a:t>
            </a:r>
            <a:r>
              <a:rPr lang="en-US" altLang="zh-CN" b="1" dirty="0" smtClean="0">
                <a:latin typeface="微软雅黑"/>
                <a:ea typeface="微软雅黑"/>
                <a:cs typeface="微软雅黑"/>
              </a:rPr>
              <a:t>BP</a:t>
            </a:r>
            <a:endParaRPr lang="zh-CN" altLang="en-US" b="1" dirty="0">
              <a:latin typeface="微软雅黑"/>
              <a:ea typeface="微软雅黑"/>
              <a:cs typeface="微软雅黑"/>
            </a:endParaRPr>
          </a:p>
        </p:txBody>
      </p:sp>
      <p:sp>
        <p:nvSpPr>
          <p:cNvPr id="11" name="矩形 10"/>
          <p:cNvSpPr/>
          <p:nvPr/>
        </p:nvSpPr>
        <p:spPr>
          <a:xfrm>
            <a:off x="755576" y="1491630"/>
            <a:ext cx="4572000" cy="2146742"/>
          </a:xfrm>
          <a:prstGeom prst="rect">
            <a:avLst/>
          </a:prstGeom>
        </p:spPr>
        <p:txBody>
          <a:bodyPr>
            <a:spAutoFit/>
          </a:bodyPr>
          <a:lstStyle/>
          <a:p>
            <a:pPr>
              <a:lnSpc>
                <a:spcPct val="150000"/>
              </a:lnSpc>
            </a:pPr>
            <a:r>
              <a:rPr lang="en-US" altLang="zh-CN" dirty="0" smtClean="0">
                <a:latin typeface="微软雅黑"/>
                <a:ea typeface="微软雅黑"/>
                <a:cs typeface="微软雅黑"/>
              </a:rPr>
              <a:t>1.</a:t>
            </a:r>
            <a:r>
              <a:rPr lang="zh-CN" altLang="en-US" dirty="0" smtClean="0">
                <a:latin typeface="微软雅黑"/>
                <a:ea typeface="微软雅黑"/>
                <a:cs typeface="微软雅黑"/>
              </a:rPr>
              <a:t>一句话介绍产品</a:t>
            </a:r>
            <a:endParaRPr lang="zh-CN" altLang="en-US" dirty="0">
              <a:latin typeface="微软雅黑"/>
              <a:ea typeface="微软雅黑"/>
              <a:cs typeface="微软雅黑"/>
            </a:endParaRPr>
          </a:p>
          <a:p>
            <a:pPr>
              <a:lnSpc>
                <a:spcPct val="150000"/>
              </a:lnSpc>
            </a:pPr>
            <a:r>
              <a:rPr lang="en-US" altLang="zh-CN" dirty="0">
                <a:latin typeface="微软雅黑"/>
                <a:ea typeface="微软雅黑"/>
                <a:cs typeface="微软雅黑"/>
              </a:rPr>
              <a:t>2</a:t>
            </a:r>
            <a:r>
              <a:rPr lang="en-US" altLang="zh-CN" dirty="0" smtClean="0">
                <a:latin typeface="微软雅黑"/>
                <a:ea typeface="微软雅黑"/>
                <a:cs typeface="微软雅黑"/>
              </a:rPr>
              <a:t>.</a:t>
            </a:r>
            <a:r>
              <a:rPr lang="zh-CN" altLang="en-US" dirty="0" smtClean="0">
                <a:latin typeface="微软雅黑"/>
                <a:ea typeface="微软雅黑"/>
                <a:cs typeface="微软雅黑"/>
              </a:rPr>
              <a:t>用户面临</a:t>
            </a:r>
            <a:r>
              <a:rPr lang="zh-CN" altLang="en-US" dirty="0">
                <a:latin typeface="微软雅黑"/>
                <a:ea typeface="微软雅黑"/>
                <a:cs typeface="微软雅黑"/>
              </a:rPr>
              <a:t>的问题</a:t>
            </a:r>
          </a:p>
          <a:p>
            <a:pPr>
              <a:lnSpc>
                <a:spcPct val="150000"/>
              </a:lnSpc>
            </a:pPr>
            <a:r>
              <a:rPr lang="en-US" altLang="zh-CN" dirty="0">
                <a:latin typeface="微软雅黑"/>
                <a:ea typeface="微软雅黑"/>
                <a:cs typeface="微软雅黑"/>
              </a:rPr>
              <a:t>3</a:t>
            </a:r>
            <a:r>
              <a:rPr lang="en-US" altLang="zh-CN" dirty="0" smtClean="0">
                <a:latin typeface="微软雅黑"/>
                <a:ea typeface="微软雅黑"/>
                <a:cs typeface="微软雅黑"/>
              </a:rPr>
              <a:t>.</a:t>
            </a:r>
            <a:r>
              <a:rPr lang="zh-CN" altLang="en-US" dirty="0" smtClean="0">
                <a:latin typeface="微软雅黑"/>
                <a:ea typeface="微软雅黑"/>
                <a:cs typeface="微软雅黑"/>
              </a:rPr>
              <a:t>我们</a:t>
            </a:r>
            <a:r>
              <a:rPr lang="zh-CN" altLang="en-US" dirty="0">
                <a:latin typeface="微软雅黑"/>
                <a:ea typeface="微软雅黑"/>
                <a:cs typeface="微软雅黑"/>
              </a:rPr>
              <a:t>的解决方案</a:t>
            </a:r>
          </a:p>
          <a:p>
            <a:pPr>
              <a:lnSpc>
                <a:spcPct val="150000"/>
              </a:lnSpc>
            </a:pPr>
            <a:r>
              <a:rPr lang="en-US" altLang="zh-CN" dirty="0" smtClean="0">
                <a:latin typeface="微软雅黑"/>
                <a:ea typeface="微软雅黑"/>
                <a:cs typeface="微软雅黑"/>
              </a:rPr>
              <a:t>4.</a:t>
            </a:r>
            <a:r>
              <a:rPr lang="zh-CN" altLang="en-US" dirty="0" smtClean="0">
                <a:latin typeface="微软雅黑"/>
                <a:ea typeface="微软雅黑"/>
                <a:cs typeface="微软雅黑"/>
              </a:rPr>
              <a:t>相关</a:t>
            </a:r>
            <a:r>
              <a:rPr lang="zh-CN" altLang="en-US" dirty="0">
                <a:latin typeface="微软雅黑"/>
                <a:ea typeface="微软雅黑"/>
                <a:cs typeface="微软雅黑"/>
              </a:rPr>
              <a:t>的市场规模</a:t>
            </a:r>
          </a:p>
          <a:p>
            <a:pPr>
              <a:lnSpc>
                <a:spcPct val="150000"/>
              </a:lnSpc>
            </a:pPr>
            <a:r>
              <a:rPr lang="en-US" altLang="zh-CN" dirty="0">
                <a:latin typeface="微软雅黑"/>
                <a:ea typeface="微软雅黑"/>
                <a:cs typeface="微软雅黑"/>
              </a:rPr>
              <a:t>5</a:t>
            </a:r>
            <a:r>
              <a:rPr lang="en-US" altLang="zh-CN" dirty="0" smtClean="0">
                <a:latin typeface="微软雅黑"/>
                <a:ea typeface="微软雅黑"/>
                <a:cs typeface="微软雅黑"/>
              </a:rPr>
              <a:t>.</a:t>
            </a:r>
            <a:r>
              <a:rPr lang="zh-CN" altLang="en-US" dirty="0" smtClean="0">
                <a:latin typeface="微软雅黑"/>
                <a:ea typeface="微软雅黑"/>
                <a:cs typeface="微软雅黑"/>
              </a:rPr>
              <a:t>我们</a:t>
            </a:r>
            <a:r>
              <a:rPr lang="zh-CN" altLang="en-US" dirty="0">
                <a:latin typeface="微软雅黑"/>
                <a:ea typeface="微软雅黑"/>
                <a:cs typeface="微软雅黑"/>
              </a:rPr>
              <a:t>的商业</a:t>
            </a:r>
            <a:r>
              <a:rPr lang="zh-CN" altLang="en-US" dirty="0" smtClean="0">
                <a:latin typeface="微软雅黑"/>
                <a:ea typeface="微软雅黑"/>
                <a:cs typeface="微软雅黑"/>
              </a:rPr>
              <a:t>模式</a:t>
            </a:r>
            <a:endParaRPr lang="zh-CN" altLang="en-US" dirty="0">
              <a:latin typeface="微软雅黑"/>
              <a:ea typeface="微软雅黑"/>
              <a:cs typeface="微软雅黑"/>
            </a:endParaRPr>
          </a:p>
        </p:txBody>
      </p:sp>
      <p:sp>
        <p:nvSpPr>
          <p:cNvPr id="12" name="矩形 11"/>
          <p:cNvSpPr/>
          <p:nvPr/>
        </p:nvSpPr>
        <p:spPr>
          <a:xfrm>
            <a:off x="4788024" y="1491630"/>
            <a:ext cx="4572000" cy="2562240"/>
          </a:xfrm>
          <a:prstGeom prst="rect">
            <a:avLst/>
          </a:prstGeom>
        </p:spPr>
        <p:txBody>
          <a:bodyPr>
            <a:spAutoFit/>
          </a:bodyPr>
          <a:lstStyle/>
          <a:p>
            <a:pPr>
              <a:lnSpc>
                <a:spcPct val="150000"/>
              </a:lnSpc>
            </a:pPr>
            <a:r>
              <a:rPr lang="en-US" altLang="zh-CN" dirty="0">
                <a:latin typeface="微软雅黑"/>
                <a:ea typeface="微软雅黑"/>
                <a:cs typeface="微软雅黑"/>
              </a:rPr>
              <a:t>6.</a:t>
            </a:r>
            <a:r>
              <a:rPr lang="zh-CN" altLang="en-US" dirty="0">
                <a:latin typeface="微软雅黑"/>
                <a:ea typeface="微软雅黑"/>
                <a:cs typeface="微软雅黑"/>
              </a:rPr>
              <a:t>现阶段竞争分析</a:t>
            </a:r>
          </a:p>
          <a:p>
            <a:pPr>
              <a:lnSpc>
                <a:spcPct val="150000"/>
              </a:lnSpc>
            </a:pPr>
            <a:r>
              <a:rPr lang="en-US" altLang="zh-CN" dirty="0">
                <a:latin typeface="微软雅黑"/>
                <a:ea typeface="微软雅黑"/>
                <a:cs typeface="微软雅黑"/>
              </a:rPr>
              <a:t>7.</a:t>
            </a:r>
            <a:r>
              <a:rPr lang="zh-CN" altLang="en-US" dirty="0">
                <a:latin typeface="微软雅黑"/>
                <a:ea typeface="微软雅黑"/>
                <a:cs typeface="微软雅黑"/>
              </a:rPr>
              <a:t>初期市场切入点</a:t>
            </a:r>
          </a:p>
          <a:p>
            <a:pPr>
              <a:lnSpc>
                <a:spcPct val="150000"/>
              </a:lnSpc>
            </a:pPr>
            <a:r>
              <a:rPr lang="en-US" altLang="zh-CN" dirty="0">
                <a:latin typeface="微软雅黑"/>
                <a:ea typeface="微软雅黑"/>
                <a:cs typeface="微软雅黑"/>
              </a:rPr>
              <a:t>8.</a:t>
            </a:r>
            <a:r>
              <a:rPr lang="zh-CN" altLang="en-US" dirty="0">
                <a:latin typeface="微软雅黑"/>
                <a:ea typeface="微软雅黑"/>
                <a:cs typeface="微软雅黑"/>
              </a:rPr>
              <a:t>执行现状和规划</a:t>
            </a:r>
          </a:p>
          <a:p>
            <a:pPr>
              <a:lnSpc>
                <a:spcPct val="150000"/>
              </a:lnSpc>
            </a:pPr>
            <a:r>
              <a:rPr lang="en-US" altLang="zh-CN" dirty="0">
                <a:latin typeface="微软雅黑"/>
                <a:ea typeface="微软雅黑"/>
                <a:cs typeface="微软雅黑"/>
              </a:rPr>
              <a:t>9.</a:t>
            </a:r>
            <a:r>
              <a:rPr lang="zh-CN" altLang="en-US" dirty="0">
                <a:latin typeface="微软雅黑"/>
                <a:ea typeface="微软雅黑"/>
                <a:cs typeface="微软雅黑"/>
              </a:rPr>
              <a:t>核心成员的背景</a:t>
            </a:r>
          </a:p>
          <a:p>
            <a:pPr>
              <a:lnSpc>
                <a:spcPct val="150000"/>
              </a:lnSpc>
            </a:pPr>
            <a:r>
              <a:rPr lang="en-US" altLang="zh-CN" dirty="0">
                <a:latin typeface="微软雅黑"/>
                <a:ea typeface="微软雅黑"/>
                <a:cs typeface="微软雅黑"/>
              </a:rPr>
              <a:t>10.</a:t>
            </a:r>
            <a:r>
              <a:rPr lang="zh-CN" altLang="en-US" dirty="0">
                <a:latin typeface="微软雅黑"/>
                <a:ea typeface="微软雅黑"/>
                <a:cs typeface="微软雅黑"/>
              </a:rPr>
              <a:t>创始人股权结构</a:t>
            </a:r>
          </a:p>
          <a:p>
            <a:pPr>
              <a:lnSpc>
                <a:spcPct val="150000"/>
              </a:lnSpc>
            </a:pPr>
            <a:r>
              <a:rPr lang="en-US" altLang="zh-CN" dirty="0">
                <a:latin typeface="微软雅黑"/>
                <a:ea typeface="微软雅黑"/>
                <a:cs typeface="微软雅黑"/>
              </a:rPr>
              <a:t>11.</a:t>
            </a:r>
            <a:r>
              <a:rPr lang="zh-CN" altLang="en-US" dirty="0">
                <a:latin typeface="微软雅黑"/>
                <a:ea typeface="微软雅黑"/>
                <a:cs typeface="微软雅黑"/>
              </a:rPr>
              <a:t>六个月支出计划</a:t>
            </a:r>
          </a:p>
        </p:txBody>
      </p:sp>
    </p:spTree>
    <p:extLst>
      <p:ext uri="{BB962C8B-B14F-4D97-AF65-F5344CB8AC3E}">
        <p14:creationId xmlns:p14="http://schemas.microsoft.com/office/powerpoint/2010/main" val="2671576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kenweizhang\Desktop\1.jpg"/>
          <p:cNvPicPr>
            <a:picLocks noChangeAspect="1" noChangeArrowheads="1"/>
          </p:cNvPicPr>
          <p:nvPr/>
        </p:nvPicPr>
        <p:blipFill>
          <a:blip r:embed="rId2" cstate="print"/>
          <a:srcRect/>
          <a:stretch>
            <a:fillRect/>
          </a:stretch>
        </p:blipFill>
        <p:spPr bwMode="auto">
          <a:xfrm>
            <a:off x="0" y="0"/>
            <a:ext cx="9142363" cy="5143500"/>
          </a:xfrm>
          <a:prstGeom prst="rect">
            <a:avLst/>
          </a:prstGeom>
          <a:noFill/>
        </p:spPr>
      </p:pic>
      <p:sp>
        <p:nvSpPr>
          <p:cNvPr id="4" name="TextBox 3"/>
          <p:cNvSpPr txBox="1"/>
          <p:nvPr/>
        </p:nvSpPr>
        <p:spPr>
          <a:xfrm rot="21252019">
            <a:off x="3293951" y="2385818"/>
            <a:ext cx="2044149" cy="461665"/>
          </a:xfrm>
          <a:prstGeom prst="rect">
            <a:avLst/>
          </a:prstGeom>
          <a:noFill/>
        </p:spPr>
        <p:txBody>
          <a:bodyPr wrap="none" rtlCol="0">
            <a:spAutoFit/>
          </a:bodyPr>
          <a:lstStyle/>
          <a:p>
            <a:r>
              <a:rPr lang="zh-CN" altLang="en-US" sz="2400" b="1" dirty="0" smtClean="0">
                <a:latin typeface="微软雅黑" pitchFamily="34" charset="-122"/>
                <a:ea typeface="微软雅黑" pitchFamily="34" charset="-122"/>
              </a:rPr>
              <a:t>三、学姐建议</a:t>
            </a:r>
            <a:endParaRPr lang="zh-CN" altLang="en-US" sz="2900" b="1" dirty="0">
              <a:latin typeface="微软雅黑" pitchFamily="34" charset="-122"/>
              <a:ea typeface="微软雅黑" pitchFamily="34" charset="-122"/>
            </a:endParaRPr>
          </a:p>
        </p:txBody>
      </p:sp>
      <p:sp>
        <p:nvSpPr>
          <p:cNvPr id="18" name="梯形 17"/>
          <p:cNvSpPr/>
          <p:nvPr/>
        </p:nvSpPr>
        <p:spPr>
          <a:xfrm rot="15418483">
            <a:off x="4273664" y="144428"/>
            <a:ext cx="1082343" cy="3352320"/>
          </a:xfrm>
          <a:prstGeom prst="trapezoid">
            <a:avLst>
              <a:gd name="adj" fmla="val 2323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9750" y="4116672"/>
            <a:ext cx="3524250" cy="923925"/>
          </a:xfrm>
          <a:prstGeom prst="rect">
            <a:avLst/>
          </a:prstGeom>
        </p:spPr>
      </p:pic>
      <p:sp>
        <p:nvSpPr>
          <p:cNvPr id="3" name="文本框 2"/>
          <p:cNvSpPr txBox="1"/>
          <p:nvPr/>
        </p:nvSpPr>
        <p:spPr>
          <a:xfrm>
            <a:off x="4211960" y="3075806"/>
            <a:ext cx="3024336" cy="1518877"/>
          </a:xfrm>
          <a:prstGeom prst="rect">
            <a:avLst/>
          </a:prstGeom>
          <a:noFill/>
        </p:spPr>
        <p:txBody>
          <a:bodyPr wrap="square" rtlCol="0">
            <a:spAutoFit/>
          </a:bodyPr>
          <a:lstStyle/>
          <a:p>
            <a:pPr>
              <a:lnSpc>
                <a:spcPct val="130000"/>
              </a:lnSpc>
            </a:pPr>
            <a:r>
              <a:rPr kumimoji="1" lang="en-US" altLang="zh-CN" dirty="0" smtClean="0">
                <a:latin typeface="微软雅黑"/>
                <a:ea typeface="微软雅黑"/>
                <a:cs typeface="微软雅黑"/>
              </a:rPr>
              <a:t>2.1</a:t>
            </a:r>
            <a:r>
              <a:rPr kumimoji="1" lang="zh-CN" altLang="en-US" dirty="0" smtClean="0">
                <a:latin typeface="微软雅黑"/>
                <a:ea typeface="微软雅黑"/>
                <a:cs typeface="微软雅黑"/>
              </a:rPr>
              <a:t>、初创团队做产品</a:t>
            </a:r>
            <a:endParaRPr kumimoji="1" lang="en-US" altLang="zh-CN" dirty="0" smtClean="0">
              <a:latin typeface="微软雅黑"/>
              <a:ea typeface="微软雅黑"/>
              <a:cs typeface="微软雅黑"/>
            </a:endParaRPr>
          </a:p>
          <a:p>
            <a:pPr>
              <a:lnSpc>
                <a:spcPct val="130000"/>
              </a:lnSpc>
            </a:pPr>
            <a:r>
              <a:rPr kumimoji="1" lang="en-US" altLang="zh-CN" dirty="0" smtClean="0">
                <a:solidFill>
                  <a:srgbClr val="000000"/>
                </a:solidFill>
                <a:latin typeface="微软雅黑"/>
                <a:ea typeface="微软雅黑"/>
                <a:cs typeface="微软雅黑"/>
              </a:rPr>
              <a:t>2.</a:t>
            </a:r>
            <a:r>
              <a:rPr kumimoji="1" lang="zh-CN" altLang="zh-CN" dirty="0" smtClean="0">
                <a:solidFill>
                  <a:srgbClr val="000000"/>
                </a:solidFill>
                <a:latin typeface="微软雅黑"/>
                <a:ea typeface="微软雅黑"/>
                <a:cs typeface="微软雅黑"/>
              </a:rPr>
              <a:t>2</a:t>
            </a:r>
            <a:r>
              <a:rPr kumimoji="1" lang="zh-CN" altLang="en-US" dirty="0" smtClean="0">
                <a:solidFill>
                  <a:srgbClr val="000000"/>
                </a:solidFill>
                <a:latin typeface="微软雅黑"/>
                <a:ea typeface="微软雅黑"/>
                <a:cs typeface="微软雅黑"/>
              </a:rPr>
              <a:t>、初创团队做技术</a:t>
            </a:r>
            <a:endParaRPr kumimoji="1" lang="en-US" altLang="zh-CN" dirty="0" smtClean="0">
              <a:solidFill>
                <a:srgbClr val="000000"/>
              </a:solidFill>
              <a:latin typeface="微软雅黑"/>
              <a:ea typeface="微软雅黑"/>
              <a:cs typeface="微软雅黑"/>
            </a:endParaRPr>
          </a:p>
          <a:p>
            <a:pPr>
              <a:lnSpc>
                <a:spcPct val="130000"/>
              </a:lnSpc>
            </a:pPr>
            <a:r>
              <a:rPr kumimoji="1" lang="en-US" altLang="zh-CN" dirty="0" smtClean="0">
                <a:latin typeface="微软雅黑"/>
                <a:ea typeface="微软雅黑"/>
                <a:cs typeface="微软雅黑"/>
              </a:rPr>
              <a:t>2.</a:t>
            </a:r>
            <a:r>
              <a:rPr kumimoji="1" lang="zh-CN" altLang="zh-CN" dirty="0" smtClean="0">
                <a:latin typeface="微软雅黑"/>
                <a:ea typeface="微软雅黑"/>
                <a:cs typeface="微软雅黑"/>
              </a:rPr>
              <a:t>3</a:t>
            </a:r>
            <a:r>
              <a:rPr kumimoji="1" lang="zh-CN" altLang="en-US" dirty="0" smtClean="0">
                <a:latin typeface="微软雅黑"/>
                <a:ea typeface="微软雅黑"/>
                <a:cs typeface="微软雅黑"/>
              </a:rPr>
              <a:t>、初创团队拉投资</a:t>
            </a:r>
            <a:endParaRPr kumimoji="1" lang="en-US" altLang="zh-CN" dirty="0" smtClean="0">
              <a:latin typeface="微软雅黑"/>
              <a:ea typeface="微软雅黑"/>
              <a:cs typeface="微软雅黑"/>
            </a:endParaRPr>
          </a:p>
          <a:p>
            <a:pPr>
              <a:lnSpc>
                <a:spcPct val="130000"/>
              </a:lnSpc>
            </a:pPr>
            <a:r>
              <a:rPr kumimoji="1" lang="en-US" altLang="zh-CN" dirty="0" smtClean="0">
                <a:solidFill>
                  <a:schemeClr val="bg1"/>
                </a:solidFill>
                <a:latin typeface="微软雅黑"/>
                <a:ea typeface="微软雅黑"/>
                <a:cs typeface="微软雅黑"/>
              </a:rPr>
              <a:t>2.</a:t>
            </a:r>
            <a:r>
              <a:rPr kumimoji="1" lang="zh-CN" altLang="zh-CN" dirty="0" smtClean="0">
                <a:solidFill>
                  <a:schemeClr val="bg1"/>
                </a:solidFill>
                <a:latin typeface="微软雅黑"/>
                <a:ea typeface="微软雅黑"/>
                <a:cs typeface="微软雅黑"/>
              </a:rPr>
              <a:t>4</a:t>
            </a:r>
            <a:r>
              <a:rPr kumimoji="1" lang="zh-CN" altLang="en-US" dirty="0" smtClean="0">
                <a:solidFill>
                  <a:schemeClr val="bg1"/>
                </a:solidFill>
                <a:latin typeface="微软雅黑"/>
                <a:ea typeface="微软雅黑"/>
                <a:cs typeface="微软雅黑"/>
              </a:rPr>
              <a:t>、初创团队选合伙人</a:t>
            </a:r>
            <a:endParaRPr kumimoji="1" lang="zh-CN" altLang="en-US"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8284172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3" name="TextBox 49"/>
          <p:cNvSpPr txBox="1"/>
          <p:nvPr/>
        </p:nvSpPr>
        <p:spPr>
          <a:xfrm>
            <a:off x="1513783" y="406864"/>
            <a:ext cx="3416320"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如何选择合伙创业－－走过的坑</a:t>
            </a:r>
            <a:endParaRPr lang="zh-CN" altLang="en-US" b="1" dirty="0">
              <a:latin typeface="微软雅黑"/>
              <a:ea typeface="微软雅黑"/>
              <a:cs typeface="微软雅黑"/>
            </a:endParaRPr>
          </a:p>
        </p:txBody>
      </p:sp>
      <p:sp>
        <p:nvSpPr>
          <p:cNvPr id="14" name="矩形 13"/>
          <p:cNvSpPr/>
          <p:nvPr/>
        </p:nvSpPr>
        <p:spPr>
          <a:xfrm>
            <a:off x="683568" y="1275606"/>
            <a:ext cx="6624736" cy="3485570"/>
          </a:xfrm>
          <a:prstGeom prst="rect">
            <a:avLst/>
          </a:prstGeom>
        </p:spPr>
        <p:txBody>
          <a:bodyPr wrap="square">
            <a:spAutoFit/>
          </a:bodyPr>
          <a:lstStyle/>
          <a:p>
            <a:pPr marL="285750" indent="-285750">
              <a:lnSpc>
                <a:spcPct val="250000"/>
              </a:lnSpc>
              <a:buFont typeface="Wingdings" charset="2"/>
              <a:buChar char="ü"/>
            </a:pPr>
            <a:r>
              <a:rPr lang="zh-CN" altLang="en-US" dirty="0" smtClean="0">
                <a:latin typeface="微软雅黑"/>
                <a:ea typeface="微软雅黑"/>
                <a:cs typeface="微软雅黑"/>
              </a:rPr>
              <a:t>一开始就组建一个豪华团队</a:t>
            </a:r>
            <a:endParaRPr lang="en-US" altLang="zh-CN" dirty="0" smtClean="0">
              <a:latin typeface="微软雅黑"/>
              <a:ea typeface="微软雅黑"/>
              <a:cs typeface="微软雅黑"/>
            </a:endParaRPr>
          </a:p>
          <a:p>
            <a:pPr marL="285750" indent="-285750">
              <a:lnSpc>
                <a:spcPct val="250000"/>
              </a:lnSpc>
              <a:buFont typeface="Wingdings" charset="2"/>
              <a:buChar char="ü"/>
            </a:pPr>
            <a:r>
              <a:rPr lang="zh-CN" altLang="en-US" dirty="0" smtClean="0">
                <a:latin typeface="微软雅黑"/>
                <a:ea typeface="微软雅黑"/>
                <a:cs typeface="微软雅黑"/>
              </a:rPr>
              <a:t>团队分工过于接近</a:t>
            </a:r>
            <a:endParaRPr lang="en-US" altLang="zh-CN" dirty="0" smtClean="0">
              <a:latin typeface="微软雅黑"/>
              <a:ea typeface="微软雅黑"/>
              <a:cs typeface="微软雅黑"/>
            </a:endParaRPr>
          </a:p>
          <a:p>
            <a:pPr marL="285750" indent="-285750">
              <a:lnSpc>
                <a:spcPct val="250000"/>
              </a:lnSpc>
              <a:buFont typeface="Wingdings" charset="2"/>
              <a:buChar char="ü"/>
            </a:pPr>
            <a:r>
              <a:rPr lang="zh-CN" altLang="en-US" dirty="0" smtClean="0">
                <a:latin typeface="微软雅黑"/>
                <a:ea typeface="微软雅黑"/>
                <a:cs typeface="微软雅黑"/>
              </a:rPr>
              <a:t>股份结构太过</a:t>
            </a:r>
            <a:r>
              <a:rPr lang="zh-CN" altLang="en-US" dirty="0">
                <a:latin typeface="微软雅黑"/>
                <a:ea typeface="微软雅黑"/>
                <a:cs typeface="微软雅黑"/>
              </a:rPr>
              <a:t>分散、平均</a:t>
            </a:r>
          </a:p>
          <a:p>
            <a:pPr marL="285750" indent="-285750">
              <a:lnSpc>
                <a:spcPct val="250000"/>
              </a:lnSpc>
              <a:buFont typeface="Wingdings" charset="2"/>
              <a:buChar char="ü"/>
            </a:pPr>
            <a:r>
              <a:rPr lang="zh-CN" altLang="en-US" dirty="0" smtClean="0">
                <a:latin typeface="微软雅黑"/>
                <a:ea typeface="微软雅黑"/>
                <a:cs typeface="微软雅黑"/>
              </a:rPr>
              <a:t>贸</a:t>
            </a:r>
            <a:r>
              <a:rPr lang="zh-CN" altLang="en-US" dirty="0">
                <a:latin typeface="微软雅黑"/>
                <a:ea typeface="微软雅黑"/>
                <a:cs typeface="微软雅黑"/>
              </a:rPr>
              <a:t>然和不熟悉的人一起创业</a:t>
            </a:r>
          </a:p>
          <a:p>
            <a:pPr marL="285750" indent="-285750">
              <a:lnSpc>
                <a:spcPct val="250000"/>
              </a:lnSpc>
              <a:buFont typeface="Wingdings" charset="2"/>
              <a:buChar char="ü"/>
            </a:pPr>
            <a:r>
              <a:rPr lang="zh-CN" altLang="en-US" dirty="0" smtClean="0">
                <a:latin typeface="微软雅黑"/>
                <a:ea typeface="微软雅黑"/>
                <a:cs typeface="微软雅黑"/>
              </a:rPr>
              <a:t>所有成员都是兼职创业</a:t>
            </a:r>
            <a:endParaRPr lang="zh-CN" altLang="en-US" dirty="0">
              <a:latin typeface="微软雅黑"/>
              <a:ea typeface="微软雅黑"/>
              <a:cs typeface="微软雅黑"/>
            </a:endParaRPr>
          </a:p>
        </p:txBody>
      </p:sp>
      <p:pic>
        <p:nvPicPr>
          <p:cNvPr id="16" name="图片 15"/>
          <p:cNvPicPr>
            <a:picLocks noChangeAspect="1"/>
          </p:cNvPicPr>
          <p:nvPr/>
        </p:nvPicPr>
        <p:blipFill rotWithShape="1">
          <a:blip r:embed="rId2"/>
          <a:srcRect b="3548"/>
          <a:stretch/>
        </p:blipFill>
        <p:spPr>
          <a:xfrm>
            <a:off x="4788024" y="1491630"/>
            <a:ext cx="4080494" cy="3147814"/>
          </a:xfrm>
          <a:prstGeom prst="rect">
            <a:avLst/>
          </a:prstGeom>
        </p:spPr>
      </p:pic>
    </p:spTree>
    <p:extLst>
      <p:ext uri="{BB962C8B-B14F-4D97-AF65-F5344CB8AC3E}">
        <p14:creationId xmlns:p14="http://schemas.microsoft.com/office/powerpoint/2010/main" val="1994843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9"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文本框 10"/>
          <p:cNvSpPr txBox="1"/>
          <p:nvPr/>
        </p:nvSpPr>
        <p:spPr>
          <a:xfrm>
            <a:off x="683568" y="1059582"/>
            <a:ext cx="3024336" cy="369332"/>
          </a:xfrm>
          <a:prstGeom prst="rect">
            <a:avLst/>
          </a:prstGeom>
          <a:noFill/>
        </p:spPr>
        <p:txBody>
          <a:bodyPr wrap="square" rtlCol="0">
            <a:spAutoFit/>
          </a:bodyPr>
          <a:lstStyle/>
          <a:p>
            <a:r>
              <a:rPr kumimoji="1" lang="zh-CN" altLang="en-US" dirty="0" smtClean="0">
                <a:latin typeface="微软雅黑"/>
                <a:ea typeface="微软雅黑"/>
                <a:cs typeface="微软雅黑"/>
              </a:rPr>
              <a:t>仅个人参考</a:t>
            </a:r>
            <a:endParaRPr kumimoji="1" lang="zh-CN" altLang="en-US" dirty="0">
              <a:latin typeface="微软雅黑"/>
              <a:ea typeface="微软雅黑"/>
              <a:cs typeface="微软雅黑"/>
            </a:endParaRPr>
          </a:p>
        </p:txBody>
      </p:sp>
      <p:sp>
        <p:nvSpPr>
          <p:cNvPr id="12" name="文本框 11"/>
          <p:cNvSpPr txBox="1"/>
          <p:nvPr/>
        </p:nvSpPr>
        <p:spPr>
          <a:xfrm>
            <a:off x="611560" y="1707654"/>
            <a:ext cx="5256584" cy="369332"/>
          </a:xfrm>
          <a:prstGeom prst="rect">
            <a:avLst/>
          </a:prstGeom>
          <a:noFill/>
        </p:spPr>
        <p:txBody>
          <a:bodyPr wrap="square" rtlCol="0">
            <a:spAutoFit/>
          </a:bodyPr>
          <a:lstStyle/>
          <a:p>
            <a:r>
              <a:rPr kumimoji="1" lang="en-US" altLang="zh-CN" dirty="0" smtClean="0">
                <a:latin typeface="微软雅黑"/>
                <a:ea typeface="微软雅黑"/>
                <a:cs typeface="微软雅黑"/>
              </a:rPr>
              <a:t>1</a:t>
            </a:r>
            <a:r>
              <a:rPr kumimoji="1" lang="zh-CN" altLang="en-US" dirty="0" smtClean="0">
                <a:latin typeface="微软雅黑"/>
                <a:ea typeface="微软雅黑"/>
                <a:cs typeface="微软雅黑"/>
              </a:rPr>
              <a:t>、股份平均很难走到最后</a:t>
            </a:r>
            <a:endParaRPr kumimoji="1" lang="en-US" altLang="zh-CN" dirty="0" smtClean="0">
              <a:latin typeface="微软雅黑"/>
              <a:ea typeface="微软雅黑"/>
              <a:cs typeface="微软雅黑"/>
            </a:endParaRPr>
          </a:p>
        </p:txBody>
      </p:sp>
      <p:pic>
        <p:nvPicPr>
          <p:cNvPr id="17" name="图片 16"/>
          <p:cNvPicPr>
            <a:picLocks noChangeAspect="1"/>
          </p:cNvPicPr>
          <p:nvPr/>
        </p:nvPicPr>
        <p:blipFill>
          <a:blip r:embed="rId2"/>
          <a:stretch>
            <a:fillRect/>
          </a:stretch>
        </p:blipFill>
        <p:spPr>
          <a:xfrm>
            <a:off x="6012160" y="1059582"/>
            <a:ext cx="2400300" cy="3378200"/>
          </a:xfrm>
          <a:prstGeom prst="rect">
            <a:avLst/>
          </a:prstGeom>
          <a:ln>
            <a:noFill/>
          </a:ln>
          <a:effectLst>
            <a:softEdge rad="112500"/>
          </a:effectLst>
        </p:spPr>
      </p:pic>
    </p:spTree>
    <p:extLst>
      <p:ext uri="{BB962C8B-B14F-4D97-AF65-F5344CB8AC3E}">
        <p14:creationId xmlns:p14="http://schemas.microsoft.com/office/powerpoint/2010/main" val="417588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872448" y="0"/>
            <a:ext cx="4269918" cy="1119411"/>
          </a:xfrm>
          <a:prstGeom prst="rect">
            <a:avLst/>
          </a:prstGeom>
        </p:spPr>
      </p:pic>
      <p:grpSp>
        <p:nvGrpSpPr>
          <p:cNvPr id="10" name="组合 9"/>
          <p:cNvGrpSpPr/>
          <p:nvPr/>
        </p:nvGrpSpPr>
        <p:grpSpPr>
          <a:xfrm>
            <a:off x="107504" y="267494"/>
            <a:ext cx="4968553" cy="648072"/>
            <a:chOff x="224063" y="252314"/>
            <a:chExt cx="8768035" cy="1008112"/>
          </a:xfrm>
        </p:grpSpPr>
        <p:sp>
          <p:nvSpPr>
            <p:cNvPr id="11" name="矩形 10"/>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
            <p:cNvGrpSpPr/>
            <p:nvPr/>
          </p:nvGrpSpPr>
          <p:grpSpPr>
            <a:xfrm>
              <a:off x="224063" y="252314"/>
              <a:ext cx="2431330" cy="1008112"/>
              <a:chOff x="2240287" y="1692474"/>
              <a:chExt cx="2431330" cy="1008112"/>
            </a:xfrm>
          </p:grpSpPr>
          <p:sp>
            <p:nvSpPr>
              <p:cNvPr id="14"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6" name="TextBox 16"/>
          <p:cNvSpPr txBox="1"/>
          <p:nvPr/>
        </p:nvSpPr>
        <p:spPr>
          <a:xfrm>
            <a:off x="683568" y="156577"/>
            <a:ext cx="1224136"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smtClean="0"/>
          </a:p>
        </p:txBody>
      </p:sp>
      <p:sp>
        <p:nvSpPr>
          <p:cNvPr id="17" name="TextBox 49"/>
          <p:cNvSpPr txBox="1"/>
          <p:nvPr/>
        </p:nvSpPr>
        <p:spPr>
          <a:xfrm>
            <a:off x="1513783" y="406864"/>
            <a:ext cx="1649460"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2013</a:t>
            </a:r>
            <a:r>
              <a:rPr lang="zh-CN" altLang="en-US" b="1" dirty="0" smtClean="0">
                <a:latin typeface="微软雅黑" pitchFamily="34" charset="-122"/>
                <a:ea typeface="微软雅黑" pitchFamily="34" charset="-122"/>
              </a:rPr>
              <a:t>年，北邮</a:t>
            </a:r>
            <a:endParaRPr lang="zh-CN" altLang="en-US" b="1" dirty="0">
              <a:latin typeface="微软雅黑" pitchFamily="34" charset="-122"/>
              <a:ea typeface="微软雅黑" pitchFamily="34" charset="-122"/>
            </a:endParaRPr>
          </a:p>
        </p:txBody>
      </p:sp>
      <p:sp>
        <p:nvSpPr>
          <p:cNvPr id="4" name="文本框 3"/>
          <p:cNvSpPr txBox="1"/>
          <p:nvPr/>
        </p:nvSpPr>
        <p:spPr>
          <a:xfrm>
            <a:off x="-391695" y="1281795"/>
            <a:ext cx="184666" cy="369332"/>
          </a:xfrm>
          <a:prstGeom prst="rect">
            <a:avLst/>
          </a:prstGeom>
          <a:noFill/>
        </p:spPr>
        <p:txBody>
          <a:bodyPr wrap="none" rtlCol="0">
            <a:spAutoFit/>
          </a:bodyPr>
          <a:lstStyle/>
          <a:p>
            <a:endParaRPr kumimoji="1" lang="zh-CN" altLang="en-US" dirty="0"/>
          </a:p>
        </p:txBody>
      </p:sp>
      <p:sp>
        <p:nvSpPr>
          <p:cNvPr id="18" name="文本框 2"/>
          <p:cNvSpPr txBox="1">
            <a:spLocks noChangeArrowheads="1"/>
          </p:cNvSpPr>
          <p:nvPr/>
        </p:nvSpPr>
        <p:spPr bwMode="auto">
          <a:xfrm>
            <a:off x="323528" y="1203598"/>
            <a:ext cx="8351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5600">
                <a:solidFill>
                  <a:srgbClr val="FFFFFF"/>
                </a:solidFill>
                <a:latin typeface="Avenir" charset="0"/>
                <a:ea typeface="宋体" charset="0"/>
                <a:cs typeface="Avenir" charset="0"/>
                <a:sym typeface="Avenir" charset="0"/>
              </a:defRPr>
            </a:lvl1pPr>
            <a:lvl2pPr marL="742950" indent="-285750">
              <a:defRPr sz="5600">
                <a:solidFill>
                  <a:srgbClr val="FFFFFF"/>
                </a:solidFill>
                <a:latin typeface="Avenir" charset="0"/>
                <a:ea typeface="Avenir" charset="0"/>
                <a:cs typeface="Avenir" charset="0"/>
                <a:sym typeface="Avenir" charset="0"/>
              </a:defRPr>
            </a:lvl2pPr>
            <a:lvl3pPr marL="1143000" indent="-228600">
              <a:defRPr sz="5600">
                <a:solidFill>
                  <a:srgbClr val="FFFFFF"/>
                </a:solidFill>
                <a:latin typeface="Avenir" charset="0"/>
                <a:ea typeface="Avenir" charset="0"/>
                <a:cs typeface="Avenir" charset="0"/>
                <a:sym typeface="Avenir" charset="0"/>
              </a:defRPr>
            </a:lvl3pPr>
            <a:lvl4pPr marL="1600200" indent="-228600">
              <a:defRPr sz="5600">
                <a:solidFill>
                  <a:srgbClr val="FFFFFF"/>
                </a:solidFill>
                <a:latin typeface="Avenir" charset="0"/>
                <a:ea typeface="Avenir" charset="0"/>
                <a:cs typeface="Avenir" charset="0"/>
                <a:sym typeface="Avenir" charset="0"/>
              </a:defRPr>
            </a:lvl4pPr>
            <a:lvl5pPr marL="2057400" indent="-228600">
              <a:defRPr sz="5600">
                <a:solidFill>
                  <a:srgbClr val="FFFFFF"/>
                </a:solidFill>
                <a:latin typeface="Avenir" charset="0"/>
                <a:ea typeface="Avenir" charset="0"/>
                <a:cs typeface="Avenir" charset="0"/>
                <a:sym typeface="Avenir" charset="0"/>
              </a:defRPr>
            </a:lvl5pPr>
            <a:lvl6pPr marL="2514600" indent="-228600" defTabSz="825500" eaLnBrk="0" fontAlgn="base" hangingPunct="0">
              <a:spcBef>
                <a:spcPct val="0"/>
              </a:spcBef>
              <a:spcAft>
                <a:spcPct val="0"/>
              </a:spcAft>
              <a:defRPr sz="5600">
                <a:solidFill>
                  <a:srgbClr val="FFFFFF"/>
                </a:solidFill>
                <a:latin typeface="Avenir" charset="0"/>
                <a:ea typeface="Avenir" charset="0"/>
                <a:cs typeface="Avenir" charset="0"/>
                <a:sym typeface="Avenir" charset="0"/>
              </a:defRPr>
            </a:lvl6pPr>
            <a:lvl7pPr marL="2971800" indent="-228600" defTabSz="825500" eaLnBrk="0" fontAlgn="base" hangingPunct="0">
              <a:spcBef>
                <a:spcPct val="0"/>
              </a:spcBef>
              <a:spcAft>
                <a:spcPct val="0"/>
              </a:spcAft>
              <a:defRPr sz="5600">
                <a:solidFill>
                  <a:srgbClr val="FFFFFF"/>
                </a:solidFill>
                <a:latin typeface="Avenir" charset="0"/>
                <a:ea typeface="Avenir" charset="0"/>
                <a:cs typeface="Avenir" charset="0"/>
                <a:sym typeface="Avenir" charset="0"/>
              </a:defRPr>
            </a:lvl7pPr>
            <a:lvl8pPr marL="3429000" indent="-228600" defTabSz="825500" eaLnBrk="0" fontAlgn="base" hangingPunct="0">
              <a:spcBef>
                <a:spcPct val="0"/>
              </a:spcBef>
              <a:spcAft>
                <a:spcPct val="0"/>
              </a:spcAft>
              <a:defRPr sz="5600">
                <a:solidFill>
                  <a:srgbClr val="FFFFFF"/>
                </a:solidFill>
                <a:latin typeface="Avenir" charset="0"/>
                <a:ea typeface="Avenir" charset="0"/>
                <a:cs typeface="Avenir" charset="0"/>
                <a:sym typeface="Avenir" charset="0"/>
              </a:defRPr>
            </a:lvl8pPr>
            <a:lvl9pPr marL="3886200" indent="-228600" defTabSz="825500" eaLnBrk="0" fontAlgn="base" hangingPunct="0">
              <a:spcBef>
                <a:spcPct val="0"/>
              </a:spcBef>
              <a:spcAft>
                <a:spcPct val="0"/>
              </a:spcAft>
              <a:defRPr sz="5600">
                <a:solidFill>
                  <a:srgbClr val="FFFFFF"/>
                </a:solidFill>
                <a:latin typeface="Avenir" charset="0"/>
                <a:ea typeface="Avenir" charset="0"/>
                <a:cs typeface="Avenir" charset="0"/>
                <a:sym typeface="Avenir" charset="0"/>
              </a:defRPr>
            </a:lvl9pPr>
          </a:lstStyle>
          <a:p>
            <a:pPr eaLnBrk="1"/>
            <a:r>
              <a:rPr lang="en-US" altLang="zh-CN" sz="2000" b="1" dirty="0">
                <a:latin typeface="微软雅黑" charset="0"/>
                <a:ea typeface="微软雅黑" charset="0"/>
                <a:cs typeface="微软雅黑" charset="0"/>
              </a:rPr>
              <a:t>WEFUTURE--</a:t>
            </a:r>
            <a:r>
              <a:rPr lang="en-US" altLang="zh-CN" sz="2000" b="1" dirty="0" smtClean="0">
                <a:latin typeface="微软雅黑" charset="0"/>
                <a:ea typeface="微软雅黑" charset="0"/>
                <a:cs typeface="微软雅黑" charset="0"/>
              </a:rPr>
              <a:t>-</a:t>
            </a:r>
            <a:r>
              <a:rPr lang="zh-CN" altLang="en-US" sz="2000" b="1" dirty="0" smtClean="0">
                <a:latin typeface="微软雅黑" charset="0"/>
                <a:ea typeface="微软雅黑" charset="0"/>
                <a:cs typeface="微软雅黑" charset="0"/>
              </a:rPr>
              <a:t>为企业提供基于微应</a:t>
            </a:r>
            <a:r>
              <a:rPr lang="zh-CN" altLang="en-US" sz="2000" b="1" dirty="0">
                <a:latin typeface="微软雅黑" charset="0"/>
                <a:ea typeface="微软雅黑" charset="0"/>
                <a:cs typeface="微软雅黑" charset="0"/>
              </a:rPr>
              <a:t>用的行业解决方案</a:t>
            </a:r>
          </a:p>
        </p:txBody>
      </p:sp>
      <p:pic>
        <p:nvPicPr>
          <p:cNvPr id="6" name="图片 5"/>
          <p:cNvPicPr>
            <a:picLocks noChangeAspect="1"/>
          </p:cNvPicPr>
          <p:nvPr/>
        </p:nvPicPr>
        <p:blipFill>
          <a:blip r:embed="rId4"/>
          <a:stretch>
            <a:fillRect/>
          </a:stretch>
        </p:blipFill>
        <p:spPr>
          <a:xfrm>
            <a:off x="29652" y="1779662"/>
            <a:ext cx="2960329" cy="1368152"/>
          </a:xfrm>
          <a:prstGeom prst="rect">
            <a:avLst/>
          </a:prstGeom>
        </p:spPr>
      </p:pic>
      <p:pic>
        <p:nvPicPr>
          <p:cNvPr id="7" name="图片 6"/>
          <p:cNvPicPr>
            <a:picLocks noChangeAspect="1"/>
          </p:cNvPicPr>
          <p:nvPr/>
        </p:nvPicPr>
        <p:blipFill rotWithShape="1">
          <a:blip r:embed="rId5"/>
          <a:srcRect l="7402" t="34522" r="8378" b="35271"/>
          <a:stretch/>
        </p:blipFill>
        <p:spPr>
          <a:xfrm>
            <a:off x="3203848" y="1995686"/>
            <a:ext cx="3505737" cy="838263"/>
          </a:xfrm>
          <a:prstGeom prst="rect">
            <a:avLst/>
          </a:prstGeom>
        </p:spPr>
      </p:pic>
      <p:pic>
        <p:nvPicPr>
          <p:cNvPr id="8" name="图片 7"/>
          <p:cNvPicPr>
            <a:picLocks noChangeAspect="1"/>
          </p:cNvPicPr>
          <p:nvPr/>
        </p:nvPicPr>
        <p:blipFill>
          <a:blip r:embed="rId6"/>
          <a:stretch>
            <a:fillRect/>
          </a:stretch>
        </p:blipFill>
        <p:spPr>
          <a:xfrm>
            <a:off x="251520" y="3219822"/>
            <a:ext cx="2880320" cy="693294"/>
          </a:xfrm>
          <a:prstGeom prst="rect">
            <a:avLst/>
          </a:prstGeom>
        </p:spPr>
      </p:pic>
      <p:pic>
        <p:nvPicPr>
          <p:cNvPr id="13" name="图片 12"/>
          <p:cNvPicPr>
            <a:picLocks noChangeAspect="1"/>
          </p:cNvPicPr>
          <p:nvPr/>
        </p:nvPicPr>
        <p:blipFill rotWithShape="1">
          <a:blip r:embed="rId7"/>
          <a:srcRect t="37639" b="41025"/>
          <a:stretch/>
        </p:blipFill>
        <p:spPr>
          <a:xfrm>
            <a:off x="3203848" y="3291830"/>
            <a:ext cx="3560316" cy="572269"/>
          </a:xfrm>
          <a:prstGeom prst="rect">
            <a:avLst/>
          </a:prstGeom>
        </p:spPr>
      </p:pic>
      <p:pic>
        <p:nvPicPr>
          <p:cNvPr id="19" name="图片 18"/>
          <p:cNvPicPr>
            <a:picLocks noChangeAspect="1"/>
          </p:cNvPicPr>
          <p:nvPr/>
        </p:nvPicPr>
        <p:blipFill>
          <a:blip r:embed="rId8"/>
          <a:stretch>
            <a:fillRect/>
          </a:stretch>
        </p:blipFill>
        <p:spPr>
          <a:xfrm>
            <a:off x="6817210" y="2571750"/>
            <a:ext cx="2326790" cy="1368152"/>
          </a:xfrm>
          <a:prstGeom prst="rect">
            <a:avLst/>
          </a:prstGeom>
        </p:spPr>
      </p:pic>
    </p:spTree>
    <p:extLst>
      <p:ext uri="{BB962C8B-B14F-4D97-AF65-F5344CB8AC3E}">
        <p14:creationId xmlns:p14="http://schemas.microsoft.com/office/powerpoint/2010/main" val="36360594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文本框 10"/>
          <p:cNvSpPr txBox="1"/>
          <p:nvPr/>
        </p:nvSpPr>
        <p:spPr>
          <a:xfrm>
            <a:off x="683568" y="1059582"/>
            <a:ext cx="3024336" cy="369332"/>
          </a:xfrm>
          <a:prstGeom prst="rect">
            <a:avLst/>
          </a:prstGeom>
          <a:noFill/>
        </p:spPr>
        <p:txBody>
          <a:bodyPr wrap="square" rtlCol="0">
            <a:spAutoFit/>
          </a:bodyPr>
          <a:lstStyle/>
          <a:p>
            <a:r>
              <a:rPr kumimoji="1" lang="zh-CN" altLang="en-US" dirty="0" smtClean="0">
                <a:latin typeface="微软雅黑"/>
                <a:ea typeface="微软雅黑"/>
                <a:cs typeface="微软雅黑"/>
              </a:rPr>
              <a:t>仅个人参考</a:t>
            </a:r>
            <a:endParaRPr kumimoji="1" lang="zh-CN" altLang="en-US" dirty="0">
              <a:latin typeface="微软雅黑"/>
              <a:ea typeface="微软雅黑"/>
              <a:cs typeface="微软雅黑"/>
            </a:endParaRPr>
          </a:p>
        </p:txBody>
      </p:sp>
      <p:sp>
        <p:nvSpPr>
          <p:cNvPr id="12" name="文本框 11"/>
          <p:cNvSpPr txBox="1"/>
          <p:nvPr/>
        </p:nvSpPr>
        <p:spPr>
          <a:xfrm>
            <a:off x="611560" y="1707654"/>
            <a:ext cx="5256584" cy="369332"/>
          </a:xfrm>
          <a:prstGeom prst="rect">
            <a:avLst/>
          </a:prstGeom>
          <a:noFill/>
        </p:spPr>
        <p:txBody>
          <a:bodyPr wrap="square" rtlCol="0">
            <a:spAutoFit/>
          </a:bodyPr>
          <a:lstStyle/>
          <a:p>
            <a:r>
              <a:rPr kumimoji="1" lang="en-US" altLang="zh-CN" dirty="0" smtClean="0">
                <a:latin typeface="微软雅黑"/>
                <a:ea typeface="微软雅黑"/>
                <a:cs typeface="微软雅黑"/>
              </a:rPr>
              <a:t>1</a:t>
            </a:r>
            <a:r>
              <a:rPr kumimoji="1" lang="zh-CN" altLang="en-US" dirty="0" smtClean="0">
                <a:latin typeface="微软雅黑"/>
                <a:ea typeface="微软雅黑"/>
                <a:cs typeface="微软雅黑"/>
              </a:rPr>
              <a:t>、股份平均很难走到最后</a:t>
            </a:r>
            <a:endParaRPr kumimoji="1" lang="en-US" altLang="zh-CN" dirty="0" smtClean="0">
              <a:latin typeface="微软雅黑"/>
              <a:ea typeface="微软雅黑"/>
              <a:cs typeface="微软雅黑"/>
            </a:endParaRPr>
          </a:p>
        </p:txBody>
      </p:sp>
      <p:sp>
        <p:nvSpPr>
          <p:cNvPr id="14" name="矩形 13"/>
          <p:cNvSpPr/>
          <p:nvPr/>
        </p:nvSpPr>
        <p:spPr>
          <a:xfrm>
            <a:off x="611560" y="2427734"/>
            <a:ext cx="4950296" cy="369332"/>
          </a:xfrm>
          <a:prstGeom prst="rect">
            <a:avLst/>
          </a:prstGeom>
        </p:spPr>
        <p:txBody>
          <a:bodyPr wrap="square">
            <a:spAutoFit/>
          </a:bodyPr>
          <a:lstStyle/>
          <a:p>
            <a:r>
              <a:rPr kumimoji="1" lang="zh-CN" altLang="zh-CN" dirty="0">
                <a:latin typeface="微软雅黑"/>
                <a:ea typeface="微软雅黑"/>
                <a:cs typeface="微软雅黑"/>
              </a:rPr>
              <a:t>2</a:t>
            </a:r>
            <a:r>
              <a:rPr kumimoji="1" lang="zh-CN" altLang="en-US" dirty="0">
                <a:latin typeface="微软雅黑"/>
                <a:ea typeface="微软雅黑"/>
                <a:cs typeface="微软雅黑"/>
              </a:rPr>
              <a:t>、选择至亲朋友合伙，风险极高（道德绑架）</a:t>
            </a:r>
            <a:endParaRPr kumimoji="1" lang="en-US" altLang="zh-CN" dirty="0">
              <a:latin typeface="微软雅黑"/>
              <a:ea typeface="微软雅黑"/>
              <a:cs typeface="微软雅黑"/>
            </a:endParaRPr>
          </a:p>
        </p:txBody>
      </p:sp>
      <p:pic>
        <p:nvPicPr>
          <p:cNvPr id="17" name="图片 16"/>
          <p:cNvPicPr>
            <a:picLocks noChangeAspect="1"/>
          </p:cNvPicPr>
          <p:nvPr/>
        </p:nvPicPr>
        <p:blipFill>
          <a:blip r:embed="rId2"/>
          <a:stretch>
            <a:fillRect/>
          </a:stretch>
        </p:blipFill>
        <p:spPr>
          <a:xfrm>
            <a:off x="6012160" y="1059582"/>
            <a:ext cx="2400300" cy="3378200"/>
          </a:xfrm>
          <a:prstGeom prst="rect">
            <a:avLst/>
          </a:prstGeom>
          <a:ln>
            <a:noFill/>
          </a:ln>
          <a:effectLst>
            <a:softEdge rad="112500"/>
          </a:effectLst>
        </p:spPr>
      </p:pic>
      <p:sp>
        <p:nvSpPr>
          <p:cNvPr id="13"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Tree>
    <p:extLst>
      <p:ext uri="{BB962C8B-B14F-4D97-AF65-F5344CB8AC3E}">
        <p14:creationId xmlns:p14="http://schemas.microsoft.com/office/powerpoint/2010/main" val="825731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文本框 10"/>
          <p:cNvSpPr txBox="1"/>
          <p:nvPr/>
        </p:nvSpPr>
        <p:spPr>
          <a:xfrm>
            <a:off x="683568" y="1059582"/>
            <a:ext cx="3024336" cy="369332"/>
          </a:xfrm>
          <a:prstGeom prst="rect">
            <a:avLst/>
          </a:prstGeom>
          <a:noFill/>
        </p:spPr>
        <p:txBody>
          <a:bodyPr wrap="square" rtlCol="0">
            <a:spAutoFit/>
          </a:bodyPr>
          <a:lstStyle/>
          <a:p>
            <a:r>
              <a:rPr kumimoji="1" lang="zh-CN" altLang="en-US" dirty="0" smtClean="0">
                <a:latin typeface="微软雅黑"/>
                <a:ea typeface="微软雅黑"/>
                <a:cs typeface="微软雅黑"/>
              </a:rPr>
              <a:t>仅个人参考</a:t>
            </a:r>
            <a:endParaRPr kumimoji="1" lang="zh-CN" altLang="en-US" dirty="0">
              <a:latin typeface="微软雅黑"/>
              <a:ea typeface="微软雅黑"/>
              <a:cs typeface="微软雅黑"/>
            </a:endParaRPr>
          </a:p>
        </p:txBody>
      </p:sp>
      <p:sp>
        <p:nvSpPr>
          <p:cNvPr id="12" name="文本框 11"/>
          <p:cNvSpPr txBox="1"/>
          <p:nvPr/>
        </p:nvSpPr>
        <p:spPr>
          <a:xfrm>
            <a:off x="611560" y="1707654"/>
            <a:ext cx="5256584" cy="369332"/>
          </a:xfrm>
          <a:prstGeom prst="rect">
            <a:avLst/>
          </a:prstGeom>
          <a:noFill/>
        </p:spPr>
        <p:txBody>
          <a:bodyPr wrap="square" rtlCol="0">
            <a:spAutoFit/>
          </a:bodyPr>
          <a:lstStyle/>
          <a:p>
            <a:r>
              <a:rPr kumimoji="1" lang="en-US" altLang="zh-CN" dirty="0" smtClean="0">
                <a:latin typeface="微软雅黑"/>
                <a:ea typeface="微软雅黑"/>
                <a:cs typeface="微软雅黑"/>
              </a:rPr>
              <a:t>1</a:t>
            </a:r>
            <a:r>
              <a:rPr kumimoji="1" lang="zh-CN" altLang="en-US" dirty="0" smtClean="0">
                <a:latin typeface="微软雅黑"/>
                <a:ea typeface="微软雅黑"/>
                <a:cs typeface="微软雅黑"/>
              </a:rPr>
              <a:t>、股份平均很难走到最后</a:t>
            </a:r>
            <a:endParaRPr kumimoji="1" lang="en-US" altLang="zh-CN" dirty="0" smtClean="0">
              <a:latin typeface="微软雅黑"/>
              <a:ea typeface="微软雅黑"/>
              <a:cs typeface="微软雅黑"/>
            </a:endParaRPr>
          </a:p>
        </p:txBody>
      </p:sp>
      <p:sp>
        <p:nvSpPr>
          <p:cNvPr id="14" name="矩形 13"/>
          <p:cNvSpPr/>
          <p:nvPr/>
        </p:nvSpPr>
        <p:spPr>
          <a:xfrm>
            <a:off x="611560" y="2427734"/>
            <a:ext cx="4950296" cy="369332"/>
          </a:xfrm>
          <a:prstGeom prst="rect">
            <a:avLst/>
          </a:prstGeom>
        </p:spPr>
        <p:txBody>
          <a:bodyPr wrap="square">
            <a:spAutoFit/>
          </a:bodyPr>
          <a:lstStyle/>
          <a:p>
            <a:r>
              <a:rPr kumimoji="1" lang="zh-CN" altLang="zh-CN" dirty="0">
                <a:latin typeface="微软雅黑"/>
                <a:ea typeface="微软雅黑"/>
                <a:cs typeface="微软雅黑"/>
              </a:rPr>
              <a:t>2</a:t>
            </a:r>
            <a:r>
              <a:rPr kumimoji="1" lang="zh-CN" altLang="en-US" dirty="0">
                <a:latin typeface="微软雅黑"/>
                <a:ea typeface="微软雅黑"/>
                <a:cs typeface="微软雅黑"/>
              </a:rPr>
              <a:t>、选择至亲朋友合伙，风险极高（道德绑架）</a:t>
            </a:r>
            <a:endParaRPr kumimoji="1" lang="en-US" altLang="zh-CN" dirty="0">
              <a:latin typeface="微软雅黑"/>
              <a:ea typeface="微软雅黑"/>
              <a:cs typeface="微软雅黑"/>
            </a:endParaRPr>
          </a:p>
        </p:txBody>
      </p:sp>
      <p:sp>
        <p:nvSpPr>
          <p:cNvPr id="15" name="矩形 14"/>
          <p:cNvSpPr/>
          <p:nvPr/>
        </p:nvSpPr>
        <p:spPr>
          <a:xfrm>
            <a:off x="611560" y="3147814"/>
            <a:ext cx="3320854" cy="369332"/>
          </a:xfrm>
          <a:prstGeom prst="rect">
            <a:avLst/>
          </a:prstGeom>
        </p:spPr>
        <p:txBody>
          <a:bodyPr wrap="none">
            <a:spAutoFit/>
          </a:bodyPr>
          <a:lstStyle/>
          <a:p>
            <a:r>
              <a:rPr kumimoji="1" lang="zh-CN" altLang="zh-CN" dirty="0">
                <a:latin typeface="微软雅黑"/>
                <a:ea typeface="微软雅黑"/>
                <a:cs typeface="微软雅黑"/>
              </a:rPr>
              <a:t>3</a:t>
            </a:r>
            <a:r>
              <a:rPr kumimoji="1" lang="zh-CN" altLang="en-US" dirty="0">
                <a:latin typeface="微软雅黑"/>
                <a:ea typeface="微软雅黑"/>
                <a:cs typeface="微软雅黑"/>
              </a:rPr>
              <a:t>、选择陌生人合伙，风险更高</a:t>
            </a:r>
            <a:endParaRPr kumimoji="1" lang="en-US" altLang="zh-CN" dirty="0">
              <a:latin typeface="微软雅黑"/>
              <a:ea typeface="微软雅黑"/>
              <a:cs typeface="微软雅黑"/>
            </a:endParaRPr>
          </a:p>
        </p:txBody>
      </p:sp>
      <p:pic>
        <p:nvPicPr>
          <p:cNvPr id="17" name="图片 16"/>
          <p:cNvPicPr>
            <a:picLocks noChangeAspect="1"/>
          </p:cNvPicPr>
          <p:nvPr/>
        </p:nvPicPr>
        <p:blipFill>
          <a:blip r:embed="rId2"/>
          <a:stretch>
            <a:fillRect/>
          </a:stretch>
        </p:blipFill>
        <p:spPr>
          <a:xfrm>
            <a:off x="6012160" y="1059582"/>
            <a:ext cx="2400300" cy="3378200"/>
          </a:xfrm>
          <a:prstGeom prst="rect">
            <a:avLst/>
          </a:prstGeom>
          <a:ln>
            <a:noFill/>
          </a:ln>
          <a:effectLst>
            <a:softEdge rad="112500"/>
          </a:effectLst>
        </p:spPr>
      </p:pic>
      <p:sp>
        <p:nvSpPr>
          <p:cNvPr id="16"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Tree>
    <p:extLst>
      <p:ext uri="{BB962C8B-B14F-4D97-AF65-F5344CB8AC3E}">
        <p14:creationId xmlns:p14="http://schemas.microsoft.com/office/powerpoint/2010/main" val="4175887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文本框 10"/>
          <p:cNvSpPr txBox="1"/>
          <p:nvPr/>
        </p:nvSpPr>
        <p:spPr>
          <a:xfrm>
            <a:off x="467544" y="2067694"/>
            <a:ext cx="4752528" cy="1200329"/>
          </a:xfrm>
          <a:prstGeom prst="rect">
            <a:avLst/>
          </a:prstGeom>
          <a:noFill/>
        </p:spPr>
        <p:txBody>
          <a:bodyPr wrap="square" rtlCol="0">
            <a:spAutoFit/>
          </a:bodyPr>
          <a:lstStyle/>
          <a:p>
            <a:r>
              <a:rPr kumimoji="1" lang="zh-CN" altLang="en-US" dirty="0" smtClean="0">
                <a:latin typeface="微软雅黑"/>
                <a:ea typeface="微软雅黑"/>
                <a:cs typeface="微软雅黑"/>
              </a:rPr>
              <a:t>1、在团队中已经奠定了非常良好的位置</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（公司</a:t>
            </a:r>
            <a:r>
              <a:rPr kumimoji="1" lang="en-US" altLang="zh-CN" dirty="0" smtClean="0">
                <a:latin typeface="微软雅黑"/>
                <a:ea typeface="微软雅黑"/>
                <a:cs typeface="微软雅黑"/>
              </a:rPr>
              <a:t>leader</a:t>
            </a:r>
            <a:r>
              <a:rPr kumimoji="1" lang="zh-CN" altLang="en-US" dirty="0" smtClean="0">
                <a:latin typeface="微软雅黑"/>
                <a:ea typeface="微软雅黑"/>
                <a:cs typeface="微软雅黑"/>
              </a:rPr>
              <a:t>，学校学长）</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p:txBody>
      </p:sp>
      <p:pic>
        <p:nvPicPr>
          <p:cNvPr id="12" name="图片 11"/>
          <p:cNvPicPr>
            <a:picLocks noChangeAspect="1"/>
          </p:cNvPicPr>
          <p:nvPr/>
        </p:nvPicPr>
        <p:blipFill>
          <a:blip r:embed="rId2"/>
          <a:stretch>
            <a:fillRect/>
          </a:stretch>
        </p:blipFill>
        <p:spPr>
          <a:xfrm>
            <a:off x="6012160" y="1059582"/>
            <a:ext cx="2400300" cy="3378200"/>
          </a:xfrm>
          <a:prstGeom prst="rect">
            <a:avLst/>
          </a:prstGeom>
          <a:ln>
            <a:noFill/>
          </a:ln>
          <a:effectLst>
            <a:softEdge rad="112500"/>
          </a:effectLst>
        </p:spPr>
      </p:pic>
      <p:sp>
        <p:nvSpPr>
          <p:cNvPr id="13"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Tree>
    <p:extLst>
      <p:ext uri="{BB962C8B-B14F-4D97-AF65-F5344CB8AC3E}">
        <p14:creationId xmlns:p14="http://schemas.microsoft.com/office/powerpoint/2010/main" val="156623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文本框 10"/>
          <p:cNvSpPr txBox="1"/>
          <p:nvPr/>
        </p:nvSpPr>
        <p:spPr>
          <a:xfrm>
            <a:off x="467544" y="2067694"/>
            <a:ext cx="4752528" cy="1477328"/>
          </a:xfrm>
          <a:prstGeom prst="rect">
            <a:avLst/>
          </a:prstGeom>
          <a:noFill/>
        </p:spPr>
        <p:txBody>
          <a:bodyPr wrap="square" rtlCol="0">
            <a:spAutoFit/>
          </a:bodyPr>
          <a:lstStyle/>
          <a:p>
            <a:r>
              <a:rPr kumimoji="1" lang="zh-CN" altLang="en-US" dirty="0" smtClean="0">
                <a:latin typeface="微软雅黑"/>
                <a:ea typeface="微软雅黑"/>
                <a:cs typeface="微软雅黑"/>
              </a:rPr>
              <a:t>1、在团队中已经奠定了非常良好的位置</a:t>
            </a:r>
            <a:endParaRPr kumimoji="1" lang="en-US" altLang="zh-CN" dirty="0" smtClean="0">
              <a:latin typeface="微软雅黑"/>
              <a:ea typeface="微软雅黑"/>
              <a:cs typeface="微软雅黑"/>
            </a:endParaRPr>
          </a:p>
          <a:p>
            <a:r>
              <a:rPr kumimoji="1" lang="zh-CN" altLang="en-US" dirty="0" smtClean="0">
                <a:latin typeface="微软雅黑"/>
                <a:ea typeface="微软雅黑"/>
                <a:cs typeface="微软雅黑"/>
              </a:rPr>
              <a:t>（公司</a:t>
            </a:r>
            <a:r>
              <a:rPr kumimoji="1" lang="en-US" altLang="zh-CN" dirty="0" smtClean="0">
                <a:latin typeface="微软雅黑"/>
                <a:ea typeface="微软雅黑"/>
                <a:cs typeface="微软雅黑"/>
              </a:rPr>
              <a:t>leader</a:t>
            </a:r>
            <a:r>
              <a:rPr kumimoji="1" lang="zh-CN" altLang="en-US" dirty="0" smtClean="0">
                <a:latin typeface="微软雅黑"/>
                <a:ea typeface="微软雅黑"/>
                <a:cs typeface="微软雅黑"/>
              </a:rPr>
              <a:t>，学校学长）</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endParaRPr kumimoji="1" lang="en-US" altLang="zh-CN" dirty="0" smtClean="0">
              <a:latin typeface="微软雅黑"/>
              <a:ea typeface="微软雅黑"/>
              <a:cs typeface="微软雅黑"/>
            </a:endParaRPr>
          </a:p>
          <a:p>
            <a:r>
              <a:rPr kumimoji="1" lang="zh-CN" altLang="zh-CN" dirty="0" smtClean="0">
                <a:latin typeface="微软雅黑"/>
                <a:ea typeface="微软雅黑"/>
                <a:cs typeface="微软雅黑"/>
              </a:rPr>
              <a:t>2</a:t>
            </a:r>
            <a:r>
              <a:rPr kumimoji="1" lang="zh-CN" altLang="en-US" dirty="0" smtClean="0">
                <a:latin typeface="微软雅黑"/>
                <a:ea typeface="微软雅黑"/>
                <a:cs typeface="微软雅黑"/>
              </a:rPr>
              <a:t>、自己先干一段时间，再把周围的人拉进来。</a:t>
            </a:r>
            <a:endParaRPr kumimoji="1" lang="zh-CN" altLang="en-US" dirty="0">
              <a:latin typeface="微软雅黑"/>
              <a:ea typeface="微软雅黑"/>
              <a:cs typeface="微软雅黑"/>
            </a:endParaRPr>
          </a:p>
        </p:txBody>
      </p:sp>
      <p:pic>
        <p:nvPicPr>
          <p:cNvPr id="12" name="图片 11"/>
          <p:cNvPicPr>
            <a:picLocks noChangeAspect="1"/>
          </p:cNvPicPr>
          <p:nvPr/>
        </p:nvPicPr>
        <p:blipFill>
          <a:blip r:embed="rId2"/>
          <a:stretch>
            <a:fillRect/>
          </a:stretch>
        </p:blipFill>
        <p:spPr>
          <a:xfrm>
            <a:off x="6012160" y="1059582"/>
            <a:ext cx="2400300" cy="3378200"/>
          </a:xfrm>
          <a:prstGeom prst="rect">
            <a:avLst/>
          </a:prstGeom>
          <a:ln>
            <a:noFill/>
          </a:ln>
          <a:effectLst>
            <a:softEdge rad="112500"/>
          </a:effectLst>
        </p:spPr>
      </p:pic>
      <p:sp>
        <p:nvSpPr>
          <p:cNvPr id="13"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Tree>
    <p:extLst>
      <p:ext uri="{BB962C8B-B14F-4D97-AF65-F5344CB8AC3E}">
        <p14:creationId xmlns:p14="http://schemas.microsoft.com/office/powerpoint/2010/main" val="3713286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6"/>
          <p:cNvGrpSpPr/>
          <p:nvPr/>
        </p:nvGrpSpPr>
        <p:grpSpPr>
          <a:xfrm>
            <a:off x="107504" y="267494"/>
            <a:ext cx="4968553" cy="648072"/>
            <a:chOff x="224063" y="252314"/>
            <a:chExt cx="8768035" cy="1008112"/>
          </a:xfrm>
        </p:grpSpPr>
        <p:sp>
          <p:nvSpPr>
            <p:cNvPr id="6" name="矩形 5"/>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grpSp>
          <p:nvGrpSpPr>
            <p:cNvPr id="7" name="组合 1"/>
            <p:cNvGrpSpPr/>
            <p:nvPr/>
          </p:nvGrpSpPr>
          <p:grpSpPr>
            <a:xfrm>
              <a:off x="224063" y="252314"/>
              <a:ext cx="2431330" cy="1008112"/>
              <a:chOff x="2240287" y="1692474"/>
              <a:chExt cx="2431330" cy="1008112"/>
            </a:xfrm>
          </p:grpSpPr>
          <p:sp>
            <p:nvSpPr>
              <p:cNvPr id="8"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a:ea typeface="微软雅黑"/>
                  <a:cs typeface="微软雅黑"/>
                </a:endParaRPr>
              </a:p>
            </p:txBody>
          </p:sp>
          <p:sp>
            <p:nvSpPr>
              <p:cNvPr id="9"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a:ea typeface="微软雅黑"/>
                  <a:cs typeface="微软雅黑"/>
                </a:endParaRPr>
              </a:p>
            </p:txBody>
          </p:sp>
        </p:grpSp>
      </p:grpSp>
      <p:sp>
        <p:nvSpPr>
          <p:cNvPr id="10" name="TextBox 16"/>
          <p:cNvSpPr txBox="1"/>
          <p:nvPr/>
        </p:nvSpPr>
        <p:spPr>
          <a:xfrm>
            <a:off x="683568" y="156577"/>
            <a:ext cx="1152128" cy="830997"/>
          </a:xfrm>
          <a:prstGeom prst="rect">
            <a:avLst/>
          </a:prstGeom>
          <a:noFill/>
        </p:spPr>
        <p:txBody>
          <a:bodyPr wrap="square" rtlCol="0">
            <a:spAutoFit/>
          </a:bodyPr>
          <a:lstStyle/>
          <a:p>
            <a:r>
              <a:rPr lang="en-US" altLang="zh-CN" sz="4800" b="1" dirty="0" smtClean="0">
                <a:latin typeface="Agency FB" panose="020B0503020202020204" pitchFamily="34" charset="0"/>
              </a:rPr>
              <a:t>04</a:t>
            </a:r>
            <a:endParaRPr lang="zh-CN" altLang="en-US" sz="4800" b="1" dirty="0">
              <a:latin typeface="Agency FB" panose="020B0503020202020204" pitchFamily="34" charset="0"/>
            </a:endParaRPr>
          </a:p>
        </p:txBody>
      </p:sp>
      <p:sp>
        <p:nvSpPr>
          <p:cNvPr id="11" name="TextBox 49"/>
          <p:cNvSpPr txBox="1"/>
          <p:nvPr/>
        </p:nvSpPr>
        <p:spPr>
          <a:xfrm>
            <a:off x="1513783" y="406864"/>
            <a:ext cx="2044149" cy="369332"/>
          </a:xfrm>
          <a:prstGeom prst="rect">
            <a:avLst/>
          </a:prstGeom>
          <a:noFill/>
        </p:spPr>
        <p:txBody>
          <a:bodyPr wrap="none" rtlCol="0">
            <a:spAutoFit/>
          </a:bodyPr>
          <a:lstStyle/>
          <a:p>
            <a:r>
              <a:rPr lang="zh-CN" altLang="en-US" b="1" dirty="0" smtClean="0">
                <a:latin typeface="微软雅黑"/>
                <a:ea typeface="微软雅黑"/>
                <a:cs typeface="微软雅黑"/>
              </a:rPr>
              <a:t>如何选择合伙创业</a:t>
            </a:r>
            <a:endParaRPr lang="zh-CN" altLang="en-US" b="1" dirty="0">
              <a:latin typeface="微软雅黑"/>
              <a:ea typeface="微软雅黑"/>
              <a:cs typeface="微软雅黑"/>
            </a:endParaRPr>
          </a:p>
        </p:txBody>
      </p:sp>
      <p:sp>
        <p:nvSpPr>
          <p:cNvPr id="13" name="矩形 12"/>
          <p:cNvSpPr/>
          <p:nvPr/>
        </p:nvSpPr>
        <p:spPr>
          <a:xfrm>
            <a:off x="611560" y="1275606"/>
            <a:ext cx="8064896" cy="3393237"/>
          </a:xfrm>
          <a:prstGeom prst="rect">
            <a:avLst/>
          </a:prstGeom>
        </p:spPr>
        <p:txBody>
          <a:bodyPr wrap="square">
            <a:spAutoFit/>
          </a:bodyPr>
          <a:lstStyle/>
          <a:p>
            <a:pPr>
              <a:lnSpc>
                <a:spcPct val="150000"/>
              </a:lnSpc>
            </a:pPr>
            <a:r>
              <a:rPr lang="en-US" altLang="zh-CN" dirty="0">
                <a:latin typeface="微软雅黑"/>
                <a:ea typeface="微软雅黑"/>
                <a:cs typeface="微软雅黑"/>
              </a:rPr>
              <a:t>1</a:t>
            </a:r>
            <a:r>
              <a:rPr lang="zh-CN" altLang="en-US" dirty="0">
                <a:latin typeface="微软雅黑"/>
                <a:ea typeface="微软雅黑"/>
                <a:cs typeface="微软雅黑"/>
              </a:rPr>
              <a:t>、 多谈几次，每次多花点时间谈透，多谈业务和工作的细节</a:t>
            </a:r>
            <a:r>
              <a:rPr lang="zh-CN" altLang="en-US" dirty="0" smtClean="0">
                <a:latin typeface="微软雅黑"/>
                <a:ea typeface="微软雅黑"/>
                <a:cs typeface="微软雅黑"/>
              </a:rPr>
              <a:t>。</a:t>
            </a:r>
            <a:endParaRPr lang="en-US" altLang="zh-CN" dirty="0">
              <a:latin typeface="微软雅黑"/>
              <a:ea typeface="微软雅黑"/>
              <a:cs typeface="微软雅黑"/>
            </a:endParaRPr>
          </a:p>
          <a:p>
            <a:pPr>
              <a:lnSpc>
                <a:spcPct val="150000"/>
              </a:lnSpc>
            </a:pPr>
            <a:r>
              <a:rPr lang="en-US" altLang="zh-CN" dirty="0">
                <a:latin typeface="微软雅黑"/>
                <a:ea typeface="微软雅黑"/>
                <a:cs typeface="微软雅黑"/>
              </a:rPr>
              <a:t>2</a:t>
            </a:r>
            <a:r>
              <a:rPr lang="zh-CN" altLang="en-US" dirty="0">
                <a:latin typeface="微软雅黑"/>
                <a:ea typeface="微软雅黑"/>
                <a:cs typeface="微软雅黑"/>
              </a:rPr>
              <a:t>、 多场景接触，比如说一起撸串、喝茶、爬山、打球、打牌、喝酒等，多谈点与工作无关的事情，从不同的场景中来对创业伙伴做出综合判断</a:t>
            </a:r>
            <a:r>
              <a:rPr lang="zh-CN" altLang="en-US" dirty="0" smtClean="0">
                <a:latin typeface="微软雅黑"/>
                <a:ea typeface="微软雅黑"/>
                <a:cs typeface="微软雅黑"/>
              </a:rPr>
              <a:t>。</a:t>
            </a:r>
            <a:endParaRPr lang="en-US" altLang="zh-CN" dirty="0">
              <a:latin typeface="微软雅黑"/>
              <a:ea typeface="微软雅黑"/>
              <a:cs typeface="微软雅黑"/>
            </a:endParaRPr>
          </a:p>
          <a:p>
            <a:pPr>
              <a:lnSpc>
                <a:spcPct val="150000"/>
              </a:lnSpc>
            </a:pPr>
            <a:r>
              <a:rPr lang="en-US" altLang="zh-CN" dirty="0">
                <a:latin typeface="微软雅黑"/>
                <a:ea typeface="微软雅黑"/>
                <a:cs typeface="微软雅黑"/>
              </a:rPr>
              <a:t>3</a:t>
            </a:r>
            <a:r>
              <a:rPr lang="zh-CN" altLang="en-US" dirty="0">
                <a:latin typeface="微软雅黑"/>
                <a:ea typeface="微软雅黑"/>
                <a:cs typeface="微软雅黑"/>
              </a:rPr>
              <a:t>、 找参谋一起谈。这个参谋可以是团队中经验和阅历比较丰富的个人，也可以是你们的投资人</a:t>
            </a:r>
            <a:r>
              <a:rPr lang="zh-CN" altLang="en-US" dirty="0" smtClean="0">
                <a:latin typeface="微软雅黑"/>
                <a:ea typeface="微软雅黑"/>
                <a:cs typeface="微软雅黑"/>
              </a:rPr>
              <a:t>。</a:t>
            </a:r>
            <a:endParaRPr lang="en-US" altLang="zh-CN" dirty="0">
              <a:latin typeface="微软雅黑"/>
              <a:ea typeface="微软雅黑"/>
              <a:cs typeface="微软雅黑"/>
            </a:endParaRPr>
          </a:p>
          <a:p>
            <a:pPr>
              <a:lnSpc>
                <a:spcPct val="150000"/>
              </a:lnSpc>
            </a:pPr>
            <a:r>
              <a:rPr lang="en-US" altLang="zh-CN" dirty="0">
                <a:latin typeface="微软雅黑"/>
                <a:ea typeface="微软雅黑"/>
                <a:cs typeface="微软雅黑"/>
              </a:rPr>
              <a:t>4</a:t>
            </a:r>
            <a:r>
              <a:rPr lang="zh-CN" altLang="en-US" dirty="0">
                <a:latin typeface="微软雅黑"/>
                <a:ea typeface="微软雅黑"/>
                <a:cs typeface="微软雅黑"/>
              </a:rPr>
              <a:t>、 做背景调查。背景调查是很有效的方法，尤其是如果能找到了解对方情况、眼光犀利且愿意跟你开诚布公的人，将会事半功倍。之所以把这条放到最后，是因为你需要具备用前三种方法，自己排除掉</a:t>
            </a:r>
            <a:r>
              <a:rPr lang="en-US" altLang="zh-CN" dirty="0">
                <a:latin typeface="微软雅黑"/>
                <a:ea typeface="微软雅黑"/>
                <a:cs typeface="微软雅黑"/>
              </a:rPr>
              <a:t>95%</a:t>
            </a:r>
            <a:r>
              <a:rPr lang="zh-CN" altLang="en-US" dirty="0">
                <a:latin typeface="微软雅黑"/>
                <a:ea typeface="微软雅黑"/>
                <a:cs typeface="微软雅黑"/>
              </a:rPr>
              <a:t>地雷的能力</a:t>
            </a:r>
            <a:r>
              <a:rPr lang="en-US" altLang="zh-CN" dirty="0" smtClean="0">
                <a:latin typeface="微软雅黑"/>
                <a:ea typeface="微软雅黑"/>
                <a:cs typeface="微软雅黑"/>
              </a:rPr>
              <a:t>;</a:t>
            </a:r>
            <a:r>
              <a:rPr lang="zh-CN" altLang="en-US" dirty="0" smtClean="0">
                <a:latin typeface="微软雅黑"/>
                <a:ea typeface="微软雅黑"/>
                <a:cs typeface="微软雅黑"/>
              </a:rPr>
              <a:t> 。</a:t>
            </a:r>
            <a:endParaRPr lang="zh-CN" altLang="en-US" dirty="0">
              <a:latin typeface="微软雅黑"/>
              <a:ea typeface="微软雅黑"/>
              <a:cs typeface="微软雅黑"/>
            </a:endParaRPr>
          </a:p>
        </p:txBody>
      </p:sp>
    </p:spTree>
    <p:extLst>
      <p:ext uri="{BB962C8B-B14F-4D97-AF65-F5344CB8AC3E}">
        <p14:creationId xmlns:p14="http://schemas.microsoft.com/office/powerpoint/2010/main" val="2321058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3568" y="2499742"/>
            <a:ext cx="8136904" cy="1477328"/>
          </a:xfrm>
          <a:prstGeom prst="rect">
            <a:avLst/>
          </a:prstGeom>
          <a:noFill/>
        </p:spPr>
        <p:txBody>
          <a:bodyPr wrap="square" rtlCol="0">
            <a:spAutoFit/>
          </a:bodyPr>
          <a:lstStyle/>
          <a:p>
            <a:r>
              <a:rPr kumimoji="1" lang="zh-CN" altLang="en-US" dirty="0" smtClean="0">
                <a:latin typeface="微软雅黑"/>
                <a:ea typeface="微软雅黑"/>
                <a:cs typeface="微软雅黑"/>
              </a:rPr>
              <a:t>有些事是不能慢的，要杀伐决断，立即行动</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zh-CN" altLang="en-US" dirty="0" smtClean="0">
                <a:latin typeface="微软雅黑"/>
                <a:ea typeface="微软雅黑"/>
                <a:cs typeface="微软雅黑"/>
              </a:rPr>
              <a:t>有些事是不能快的，要沉静谦卑，酝酿等待。</a:t>
            </a:r>
            <a:endParaRPr kumimoji="1" lang="en-US" altLang="zh-CN" dirty="0" smtClean="0">
              <a:latin typeface="微软雅黑"/>
              <a:ea typeface="微软雅黑"/>
              <a:cs typeface="微软雅黑"/>
            </a:endParaRPr>
          </a:p>
          <a:p>
            <a:endParaRPr kumimoji="1" lang="en-US" altLang="zh-CN" dirty="0">
              <a:latin typeface="微软雅黑"/>
              <a:ea typeface="微软雅黑"/>
              <a:cs typeface="微软雅黑"/>
            </a:endParaRPr>
          </a:p>
          <a:p>
            <a:r>
              <a:rPr kumimoji="1" lang="zh-CN" altLang="en-US" dirty="0" smtClean="0">
                <a:latin typeface="微软雅黑"/>
                <a:ea typeface="微软雅黑"/>
                <a:cs typeface="微软雅黑"/>
              </a:rPr>
              <a:t>往前走，得失看得见。</a:t>
            </a:r>
            <a:endParaRPr kumimoji="1" lang="zh-CN" altLang="en-US" dirty="0">
              <a:latin typeface="微软雅黑"/>
              <a:ea typeface="微软雅黑"/>
              <a:cs typeface="微软雅黑"/>
            </a:endParaRPr>
          </a:p>
        </p:txBody>
      </p:sp>
      <p:sp>
        <p:nvSpPr>
          <p:cNvPr id="6" name="文本框 5"/>
          <p:cNvSpPr txBox="1"/>
          <p:nvPr/>
        </p:nvSpPr>
        <p:spPr>
          <a:xfrm>
            <a:off x="611560" y="1131590"/>
            <a:ext cx="4608512" cy="830997"/>
          </a:xfrm>
          <a:prstGeom prst="rect">
            <a:avLst/>
          </a:prstGeom>
          <a:noFill/>
        </p:spPr>
        <p:txBody>
          <a:bodyPr wrap="square" rtlCol="0">
            <a:spAutoFit/>
          </a:bodyPr>
          <a:lstStyle/>
          <a:p>
            <a:r>
              <a:rPr kumimoji="1" lang="zh-CN" altLang="en-US" sz="4800" dirty="0" smtClean="0">
                <a:latin typeface="微软雅黑"/>
                <a:ea typeface="微软雅黑"/>
                <a:cs typeface="微软雅黑"/>
              </a:rPr>
              <a:t>谢谢！</a:t>
            </a:r>
            <a:endParaRPr kumimoji="1" lang="zh-CN" altLang="en-US" sz="4800" dirty="0">
              <a:latin typeface="微软雅黑"/>
              <a:ea typeface="微软雅黑"/>
              <a:cs typeface="微软雅黑"/>
            </a:endParaRPr>
          </a:p>
        </p:txBody>
      </p:sp>
      <p:pic>
        <p:nvPicPr>
          <p:cNvPr id="8" name="图片 7" descr="李佳芮的二维码.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563638"/>
            <a:ext cx="2813933" cy="2787774"/>
          </a:xfrm>
          <a:prstGeom prst="rect">
            <a:avLst/>
          </a:prstGeom>
        </p:spPr>
      </p:pic>
    </p:spTree>
    <p:extLst>
      <p:ext uri="{BB962C8B-B14F-4D97-AF65-F5344CB8AC3E}">
        <p14:creationId xmlns:p14="http://schemas.microsoft.com/office/powerpoint/2010/main" val="84837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3" cstate="print"/>
          <a:srcRect/>
          <a:stretch>
            <a:fillRect/>
          </a:stretch>
        </p:blipFill>
        <p:spPr bwMode="auto">
          <a:xfrm>
            <a:off x="0" y="0"/>
            <a:ext cx="9142366" cy="5143500"/>
          </a:xfrm>
          <a:prstGeom prst="rect">
            <a:avLst/>
          </a:prstGeom>
          <a:noFill/>
        </p:spPr>
      </p:pic>
      <p:pic>
        <p:nvPicPr>
          <p:cNvPr id="2" name="图片 1"/>
          <p:cNvPicPr>
            <a:picLocks noChangeAspect="1"/>
          </p:cNvPicPr>
          <p:nvPr/>
        </p:nvPicPr>
        <p:blipFill>
          <a:blip r:embed="rId4"/>
          <a:stretch>
            <a:fillRect/>
          </a:stretch>
        </p:blipFill>
        <p:spPr>
          <a:xfrm>
            <a:off x="4872448" y="0"/>
            <a:ext cx="4269918" cy="1119411"/>
          </a:xfrm>
          <a:prstGeom prst="rect">
            <a:avLst/>
          </a:prstGeom>
        </p:spPr>
      </p:pic>
      <p:pic>
        <p:nvPicPr>
          <p:cNvPr id="3" name="图片 2"/>
          <p:cNvPicPr>
            <a:picLocks noChangeAspect="1"/>
          </p:cNvPicPr>
          <p:nvPr/>
        </p:nvPicPr>
        <p:blipFill>
          <a:blip r:embed="rId4"/>
          <a:stretch>
            <a:fillRect/>
          </a:stretch>
        </p:blipFill>
        <p:spPr>
          <a:xfrm>
            <a:off x="5619750" y="4230227"/>
            <a:ext cx="3524250" cy="923925"/>
          </a:xfrm>
          <a:prstGeom prst="rect">
            <a:avLst/>
          </a:prstGeom>
        </p:spPr>
      </p:pic>
      <p:grpSp>
        <p:nvGrpSpPr>
          <p:cNvPr id="10" name="组合 9"/>
          <p:cNvGrpSpPr/>
          <p:nvPr/>
        </p:nvGrpSpPr>
        <p:grpSpPr>
          <a:xfrm>
            <a:off x="107504" y="267494"/>
            <a:ext cx="4968553" cy="648072"/>
            <a:chOff x="224063" y="252314"/>
            <a:chExt cx="8768035" cy="1008112"/>
          </a:xfrm>
        </p:grpSpPr>
        <p:sp>
          <p:nvSpPr>
            <p:cNvPr id="11" name="矩形 10"/>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
            <p:cNvGrpSpPr/>
            <p:nvPr/>
          </p:nvGrpSpPr>
          <p:grpSpPr>
            <a:xfrm>
              <a:off x="224063" y="252314"/>
              <a:ext cx="2431330" cy="1008112"/>
              <a:chOff x="2240287" y="1692474"/>
              <a:chExt cx="2431330" cy="1008112"/>
            </a:xfrm>
          </p:grpSpPr>
          <p:sp>
            <p:nvSpPr>
              <p:cNvPr id="14"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6" name="TextBox 16"/>
          <p:cNvSpPr txBox="1"/>
          <p:nvPr/>
        </p:nvSpPr>
        <p:spPr>
          <a:xfrm>
            <a:off x="683568" y="156577"/>
            <a:ext cx="1224136" cy="830997"/>
          </a:xfrm>
          <a:prstGeom prst="rect">
            <a:avLst/>
          </a:prstGeom>
          <a:noFill/>
        </p:spPr>
        <p:txBody>
          <a:bodyPr wrap="square" rtlCol="0">
            <a:spAutoFit/>
          </a:bodyPr>
          <a:lstStyle/>
          <a:p>
            <a:r>
              <a:rPr lang="en-US" altLang="zh-CN" sz="4800" b="1" dirty="0" smtClean="0">
                <a:latin typeface="Agency FB" panose="020B0503020202020204" pitchFamily="34" charset="0"/>
              </a:rPr>
              <a:t>01</a:t>
            </a:r>
            <a:endParaRPr lang="zh-CN" altLang="en-US" sz="4800" b="1" dirty="0" smtClean="0"/>
          </a:p>
        </p:txBody>
      </p:sp>
      <p:sp>
        <p:nvSpPr>
          <p:cNvPr id="17" name="TextBox 49"/>
          <p:cNvSpPr txBox="1"/>
          <p:nvPr/>
        </p:nvSpPr>
        <p:spPr>
          <a:xfrm>
            <a:off x="1513783" y="406864"/>
            <a:ext cx="1649460" cy="369332"/>
          </a:xfrm>
          <a:prstGeom prst="rect">
            <a:avLst/>
          </a:prstGeom>
          <a:noFill/>
        </p:spPr>
        <p:txBody>
          <a:bodyPr wrap="none" rtlCol="0">
            <a:spAutoFit/>
          </a:bodyPr>
          <a:lstStyle/>
          <a:p>
            <a:r>
              <a:rPr lang="en-US" altLang="zh-CN" b="1" dirty="0" smtClean="0">
                <a:latin typeface="微软雅黑" pitchFamily="34" charset="-122"/>
                <a:ea typeface="微软雅黑" pitchFamily="34" charset="-122"/>
              </a:rPr>
              <a:t>2013</a:t>
            </a:r>
            <a:r>
              <a:rPr lang="zh-CN" altLang="en-US" b="1" dirty="0" smtClean="0">
                <a:latin typeface="微软雅黑" pitchFamily="34" charset="-122"/>
                <a:ea typeface="微软雅黑" pitchFamily="34" charset="-122"/>
              </a:rPr>
              <a:t>年，北邮</a:t>
            </a:r>
            <a:endParaRPr lang="zh-CN" altLang="en-US" b="1" dirty="0">
              <a:latin typeface="微软雅黑" pitchFamily="34" charset="-122"/>
              <a:ea typeface="微软雅黑" pitchFamily="34" charset="-122"/>
            </a:endParaRPr>
          </a:p>
        </p:txBody>
      </p:sp>
      <p:pic>
        <p:nvPicPr>
          <p:cNvPr id="23" name="图片 22" descr="IMG_0485.PNG"/>
          <p:cNvPicPr>
            <a:picLocks noChangeAspect="1"/>
          </p:cNvPicPr>
          <p:nvPr/>
        </p:nvPicPr>
        <p:blipFill rotWithShape="1">
          <a:blip r:embed="rId5">
            <a:extLst>
              <a:ext uri="{28A0092B-C50C-407E-A947-70E740481C1C}">
                <a14:useLocalDpi xmlns:a14="http://schemas.microsoft.com/office/drawing/2010/main" val="0"/>
              </a:ext>
            </a:extLst>
          </a:blip>
          <a:srcRect t="3684"/>
          <a:stretch/>
        </p:blipFill>
        <p:spPr>
          <a:xfrm>
            <a:off x="251520" y="1419622"/>
            <a:ext cx="2092500" cy="3023120"/>
          </a:xfrm>
          <a:prstGeom prst="rect">
            <a:avLst/>
          </a:prstGeom>
        </p:spPr>
      </p:pic>
      <p:pic>
        <p:nvPicPr>
          <p:cNvPr id="24" name="图片 23" descr="IMG_0486.PNG"/>
          <p:cNvPicPr>
            <a:picLocks noChangeAspect="1"/>
          </p:cNvPicPr>
          <p:nvPr/>
        </p:nvPicPr>
        <p:blipFill rotWithShape="1">
          <a:blip r:embed="rId6">
            <a:extLst>
              <a:ext uri="{28A0092B-C50C-407E-A947-70E740481C1C}">
                <a14:useLocalDpi xmlns:a14="http://schemas.microsoft.com/office/drawing/2010/main" val="0"/>
              </a:ext>
            </a:extLst>
          </a:blip>
          <a:srcRect t="4022"/>
          <a:stretch/>
        </p:blipFill>
        <p:spPr>
          <a:xfrm>
            <a:off x="2442639" y="1457223"/>
            <a:ext cx="2092500" cy="3012522"/>
          </a:xfrm>
          <a:prstGeom prst="rect">
            <a:avLst/>
          </a:prstGeom>
        </p:spPr>
      </p:pic>
      <p:pic>
        <p:nvPicPr>
          <p:cNvPr id="25" name="图片 24" descr="IMG_0487.PNG"/>
          <p:cNvPicPr>
            <a:picLocks noChangeAspect="1"/>
          </p:cNvPicPr>
          <p:nvPr/>
        </p:nvPicPr>
        <p:blipFill rotWithShape="1">
          <a:blip r:embed="rId7">
            <a:extLst>
              <a:ext uri="{28A0092B-C50C-407E-A947-70E740481C1C}">
                <a14:useLocalDpi xmlns:a14="http://schemas.microsoft.com/office/drawing/2010/main" val="0"/>
              </a:ext>
            </a:extLst>
          </a:blip>
          <a:srcRect t="3684"/>
          <a:stretch/>
        </p:blipFill>
        <p:spPr>
          <a:xfrm>
            <a:off x="4669418" y="1419622"/>
            <a:ext cx="2092500" cy="3023120"/>
          </a:xfrm>
          <a:prstGeom prst="rect">
            <a:avLst/>
          </a:prstGeom>
        </p:spPr>
      </p:pic>
      <p:pic>
        <p:nvPicPr>
          <p:cNvPr id="26" name="图片 25" descr="IMG_0488.PNG"/>
          <p:cNvPicPr>
            <a:picLocks noChangeAspect="1"/>
          </p:cNvPicPr>
          <p:nvPr/>
        </p:nvPicPr>
        <p:blipFill rotWithShape="1">
          <a:blip r:embed="rId8">
            <a:extLst>
              <a:ext uri="{28A0092B-C50C-407E-A947-70E740481C1C}">
                <a14:useLocalDpi xmlns:a14="http://schemas.microsoft.com/office/drawing/2010/main" val="0"/>
              </a:ext>
            </a:extLst>
          </a:blip>
          <a:srcRect t="4084"/>
          <a:stretch/>
        </p:blipFill>
        <p:spPr>
          <a:xfrm>
            <a:off x="6842190" y="1432156"/>
            <a:ext cx="2092500" cy="3010586"/>
          </a:xfrm>
          <a:prstGeom prst="rect">
            <a:avLst/>
          </a:prstGeom>
        </p:spPr>
      </p:pic>
    </p:spTree>
    <p:extLst>
      <p:ext uri="{BB962C8B-B14F-4D97-AF65-F5344CB8AC3E}">
        <p14:creationId xmlns:p14="http://schemas.microsoft.com/office/powerpoint/2010/main" val="199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3" cstate="print"/>
          <a:srcRect/>
          <a:stretch>
            <a:fillRect/>
          </a:stretch>
        </p:blipFill>
        <p:spPr bwMode="auto">
          <a:xfrm>
            <a:off x="0" y="0"/>
            <a:ext cx="9142366" cy="5143500"/>
          </a:xfrm>
          <a:prstGeom prst="rect">
            <a:avLst/>
          </a:prstGeom>
          <a:noFill/>
        </p:spPr>
      </p:pic>
      <p:pic>
        <p:nvPicPr>
          <p:cNvPr id="2" name="图片 1"/>
          <p:cNvPicPr>
            <a:picLocks noChangeAspect="1"/>
          </p:cNvPicPr>
          <p:nvPr/>
        </p:nvPicPr>
        <p:blipFill>
          <a:blip r:embed="rId4"/>
          <a:stretch>
            <a:fillRect/>
          </a:stretch>
        </p:blipFill>
        <p:spPr>
          <a:xfrm>
            <a:off x="4872448" y="0"/>
            <a:ext cx="4269918" cy="1119411"/>
          </a:xfrm>
          <a:prstGeom prst="rect">
            <a:avLst/>
          </a:prstGeom>
        </p:spPr>
      </p:pic>
      <p:pic>
        <p:nvPicPr>
          <p:cNvPr id="3" name="图片 2"/>
          <p:cNvPicPr>
            <a:picLocks noChangeAspect="1"/>
          </p:cNvPicPr>
          <p:nvPr/>
        </p:nvPicPr>
        <p:blipFill>
          <a:blip r:embed="rId4"/>
          <a:stretch>
            <a:fillRect/>
          </a:stretch>
        </p:blipFill>
        <p:spPr>
          <a:xfrm>
            <a:off x="5619750" y="4230227"/>
            <a:ext cx="3524250" cy="92392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909659" y="1548211"/>
            <a:ext cx="3465320" cy="2598990"/>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107504" y="267494"/>
            <a:ext cx="4968553" cy="648072"/>
            <a:chOff x="224063" y="252314"/>
            <a:chExt cx="8768035" cy="1008112"/>
          </a:xfrm>
        </p:grpSpPr>
        <p:sp>
          <p:nvSpPr>
            <p:cNvPr id="11" name="矩形 10"/>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
            <p:cNvGrpSpPr/>
            <p:nvPr/>
          </p:nvGrpSpPr>
          <p:grpSpPr>
            <a:xfrm>
              <a:off x="224063" y="252314"/>
              <a:ext cx="2431330" cy="1008112"/>
              <a:chOff x="2240287" y="1692474"/>
              <a:chExt cx="2431330" cy="1008112"/>
            </a:xfrm>
          </p:grpSpPr>
          <p:sp>
            <p:nvSpPr>
              <p:cNvPr id="14"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6" name="TextBox 16"/>
          <p:cNvSpPr txBox="1"/>
          <p:nvPr/>
        </p:nvSpPr>
        <p:spPr>
          <a:xfrm>
            <a:off x="683568" y="156577"/>
            <a:ext cx="1224136"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smtClean="0"/>
          </a:p>
        </p:txBody>
      </p:sp>
      <p:sp>
        <p:nvSpPr>
          <p:cNvPr id="17" name="TextBox 49"/>
          <p:cNvSpPr txBox="1"/>
          <p:nvPr/>
        </p:nvSpPr>
        <p:spPr>
          <a:xfrm>
            <a:off x="1513783" y="406864"/>
            <a:ext cx="1351652"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创业转折点</a:t>
            </a:r>
            <a:endParaRPr lang="zh-CN" altLang="en-US" b="1" dirty="0">
              <a:latin typeface="微软雅黑" pitchFamily="34" charset="-122"/>
              <a:ea typeface="微软雅黑" pitchFamily="34" charset="-122"/>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1728" y="1555368"/>
            <a:ext cx="3418783" cy="2564087"/>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rotWithShape="1">
          <a:blip r:embed="rId7"/>
          <a:srcRect l="7882" r="40643"/>
          <a:stretch/>
        </p:blipFill>
        <p:spPr>
          <a:xfrm>
            <a:off x="3078329" y="1128020"/>
            <a:ext cx="2985708" cy="345234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267813" y="4713960"/>
            <a:ext cx="4104456" cy="369332"/>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银创奖、</a:t>
            </a:r>
            <a:r>
              <a:rPr lang="en-US" altLang="zh-CN" b="1" dirty="0" smtClean="0">
                <a:latin typeface="微软雅黑" pitchFamily="34" charset="-122"/>
                <a:ea typeface="微软雅黑" pitchFamily="34" charset="-122"/>
              </a:rPr>
              <a:t>pre-angle </a:t>
            </a:r>
            <a:r>
              <a:rPr lang="zh-CN" altLang="en-US" b="1" dirty="0" smtClean="0">
                <a:latin typeface="微软雅黑" pitchFamily="34" charset="-122"/>
                <a:ea typeface="微软雅黑" pitchFamily="34" charset="-122"/>
              </a:rPr>
              <a:t>特别奖</a:t>
            </a:r>
            <a:endParaRPr lang="zh-CN" altLang="en-US" dirty="0"/>
          </a:p>
        </p:txBody>
      </p:sp>
    </p:spTree>
    <p:extLst>
      <p:ext uri="{BB962C8B-B14F-4D97-AF65-F5344CB8AC3E}">
        <p14:creationId xmlns:p14="http://schemas.microsoft.com/office/powerpoint/2010/main" val="30566518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kenweizhang\Desktop\Z小二ppt内容页.jpg"/>
          <p:cNvPicPr>
            <a:picLocks noChangeAspect="1" noChangeArrowheads="1"/>
          </p:cNvPicPr>
          <p:nvPr/>
        </p:nvPicPr>
        <p:blipFill>
          <a:blip r:embed="rId2" cstate="print"/>
          <a:srcRect/>
          <a:stretch>
            <a:fillRect/>
          </a:stretch>
        </p:blipFill>
        <p:spPr bwMode="auto">
          <a:xfrm>
            <a:off x="0" y="0"/>
            <a:ext cx="9142366" cy="5143500"/>
          </a:xfrm>
          <a:prstGeom prst="rect">
            <a:avLst/>
          </a:prstGeom>
          <a:noFill/>
        </p:spPr>
      </p:pic>
      <p:pic>
        <p:nvPicPr>
          <p:cNvPr id="2" name="图片 1"/>
          <p:cNvPicPr>
            <a:picLocks noChangeAspect="1"/>
          </p:cNvPicPr>
          <p:nvPr/>
        </p:nvPicPr>
        <p:blipFill>
          <a:blip r:embed="rId3"/>
          <a:stretch>
            <a:fillRect/>
          </a:stretch>
        </p:blipFill>
        <p:spPr>
          <a:xfrm>
            <a:off x="4872448" y="0"/>
            <a:ext cx="4269918" cy="1119411"/>
          </a:xfrm>
          <a:prstGeom prst="rect">
            <a:avLst/>
          </a:prstGeom>
        </p:spPr>
      </p:pic>
      <p:pic>
        <p:nvPicPr>
          <p:cNvPr id="3" name="图片 2"/>
          <p:cNvPicPr>
            <a:picLocks noChangeAspect="1"/>
          </p:cNvPicPr>
          <p:nvPr/>
        </p:nvPicPr>
        <p:blipFill>
          <a:blip r:embed="rId3"/>
          <a:stretch>
            <a:fillRect/>
          </a:stretch>
        </p:blipFill>
        <p:spPr>
          <a:xfrm>
            <a:off x="5619750" y="4217257"/>
            <a:ext cx="3524250" cy="923925"/>
          </a:xfrm>
          <a:prstGeom prst="rect">
            <a:avLst/>
          </a:prstGeom>
        </p:spPr>
      </p:pic>
      <p:grpSp>
        <p:nvGrpSpPr>
          <p:cNvPr id="7" name="组合 6"/>
          <p:cNvGrpSpPr/>
          <p:nvPr/>
        </p:nvGrpSpPr>
        <p:grpSpPr>
          <a:xfrm>
            <a:off x="107504" y="267494"/>
            <a:ext cx="4968553" cy="648072"/>
            <a:chOff x="224063" y="252314"/>
            <a:chExt cx="8768035" cy="1008112"/>
          </a:xfrm>
        </p:grpSpPr>
        <p:sp>
          <p:nvSpPr>
            <p:cNvPr id="8" name="矩形 7"/>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
            <p:cNvGrpSpPr/>
            <p:nvPr/>
          </p:nvGrpSpPr>
          <p:grpSpPr>
            <a:xfrm>
              <a:off x="224063" y="252314"/>
              <a:ext cx="2431330" cy="1008112"/>
              <a:chOff x="2240287" y="1692474"/>
              <a:chExt cx="2431330" cy="1008112"/>
            </a:xfrm>
          </p:grpSpPr>
          <p:sp>
            <p:nvSpPr>
              <p:cNvPr id="10"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12" name="TextBox 49"/>
          <p:cNvSpPr txBox="1"/>
          <p:nvPr/>
        </p:nvSpPr>
        <p:spPr>
          <a:xfrm>
            <a:off x="1513783" y="406864"/>
            <a:ext cx="4498377" cy="369332"/>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艾娘子</a:t>
            </a:r>
            <a:r>
              <a:rPr lang="en-US" altLang="zh-CN"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13" name="TextBox 16"/>
          <p:cNvSpPr txBox="1"/>
          <p:nvPr/>
        </p:nvSpPr>
        <p:spPr>
          <a:xfrm>
            <a:off x="683568" y="156577"/>
            <a:ext cx="1008112" cy="830997"/>
          </a:xfrm>
          <a:prstGeom prst="rect">
            <a:avLst/>
          </a:prstGeom>
          <a:noFill/>
        </p:spPr>
        <p:txBody>
          <a:bodyPr wrap="square" rtlCol="0">
            <a:spAutoFit/>
          </a:bodyPr>
          <a:lstStyle/>
          <a:p>
            <a:r>
              <a:rPr lang="en-US" altLang="zh-CN" sz="4800" b="1" dirty="0" smtClean="0">
                <a:latin typeface="Agency FB" panose="020B0503020202020204" pitchFamily="34" charset="0"/>
              </a:rPr>
              <a:t>02</a:t>
            </a:r>
            <a:endParaRPr lang="zh-CN" altLang="en-US" sz="4800" b="1" dirty="0" smtClean="0"/>
          </a:p>
        </p:txBody>
      </p:sp>
      <p:sp>
        <p:nvSpPr>
          <p:cNvPr id="4" name="文本框 3"/>
          <p:cNvSpPr txBox="1"/>
          <p:nvPr/>
        </p:nvSpPr>
        <p:spPr>
          <a:xfrm>
            <a:off x="2387664" y="393806"/>
            <a:ext cx="2184336" cy="369332"/>
          </a:xfrm>
          <a:prstGeom prst="rect">
            <a:avLst/>
          </a:prstGeom>
          <a:noFill/>
        </p:spPr>
        <p:txBody>
          <a:bodyPr wrap="square" rtlCol="0">
            <a:spAutoFit/>
          </a:bodyPr>
          <a:lstStyle/>
          <a:p>
            <a:r>
              <a:rPr lang="en-US" altLang="zh-CN" dirty="0" smtClean="0">
                <a:hlinkClick r:id="rId4"/>
              </a:rPr>
              <a:t>www.ainiangzi.com</a:t>
            </a:r>
            <a:endParaRPr lang="en-US" altLang="zh-CN" b="1" dirty="0">
              <a:latin typeface="微软雅黑" pitchFamily="34" charset="-122"/>
              <a:ea typeface="微软雅黑" pitchFamily="34" charset="-122"/>
            </a:endParaRPr>
          </a:p>
        </p:txBody>
      </p:sp>
      <p:pic>
        <p:nvPicPr>
          <p:cNvPr id="15" name="图片 14"/>
          <p:cNvPicPr>
            <a:picLocks noChangeAspect="1"/>
          </p:cNvPicPr>
          <p:nvPr/>
        </p:nvPicPr>
        <p:blipFill>
          <a:blip r:embed="rId5"/>
          <a:stretch>
            <a:fillRect/>
          </a:stretch>
        </p:blipFill>
        <p:spPr>
          <a:xfrm>
            <a:off x="142464" y="1001025"/>
            <a:ext cx="5039058" cy="3664404"/>
          </a:xfrm>
          <a:prstGeom prst="rect">
            <a:avLst/>
          </a:prstGeom>
        </p:spPr>
      </p:pic>
      <p:pic>
        <p:nvPicPr>
          <p:cNvPr id="17" name="图片 16"/>
          <p:cNvPicPr>
            <a:picLocks noChangeAspect="1"/>
          </p:cNvPicPr>
          <p:nvPr/>
        </p:nvPicPr>
        <p:blipFill>
          <a:blip r:embed="rId6"/>
          <a:stretch>
            <a:fillRect/>
          </a:stretch>
        </p:blipFill>
        <p:spPr>
          <a:xfrm>
            <a:off x="5344410" y="1001025"/>
            <a:ext cx="3643185" cy="1811660"/>
          </a:xfrm>
          <a:prstGeom prst="rect">
            <a:avLst/>
          </a:prstGeom>
        </p:spPr>
      </p:pic>
      <p:pic>
        <p:nvPicPr>
          <p:cNvPr id="18" name="图片 17"/>
          <p:cNvPicPr>
            <a:picLocks noChangeAspect="1"/>
          </p:cNvPicPr>
          <p:nvPr/>
        </p:nvPicPr>
        <p:blipFill>
          <a:blip r:embed="rId7"/>
          <a:stretch>
            <a:fillRect/>
          </a:stretch>
        </p:blipFill>
        <p:spPr>
          <a:xfrm>
            <a:off x="5344410" y="2863551"/>
            <a:ext cx="3643185" cy="1801878"/>
          </a:xfrm>
          <a:prstGeom prst="rect">
            <a:avLst/>
          </a:prstGeom>
        </p:spPr>
      </p:pic>
      <p:sp>
        <p:nvSpPr>
          <p:cNvPr id="19" name="文本框 18"/>
          <p:cNvSpPr txBox="1"/>
          <p:nvPr/>
        </p:nvSpPr>
        <p:spPr>
          <a:xfrm>
            <a:off x="107504" y="4737807"/>
            <a:ext cx="9145016"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腾</a:t>
            </a:r>
            <a:r>
              <a:rPr lang="zh-CN" altLang="en-US" b="1" dirty="0" smtClean="0">
                <a:latin typeface="微软雅黑" pitchFamily="34" charset="-122"/>
                <a:ea typeface="微软雅黑" pitchFamily="34" charset="-122"/>
              </a:rPr>
              <a:t>讯、阿里辞职创业，</a:t>
            </a:r>
            <a:r>
              <a:rPr lang="en-US" altLang="zh-CN" b="1" dirty="0" smtClean="0">
                <a:latin typeface="微软雅黑" pitchFamily="34" charset="-122"/>
                <a:ea typeface="微软雅黑" pitchFamily="34" charset="-122"/>
              </a:rPr>
              <a:t>500</a:t>
            </a:r>
            <a:r>
              <a:rPr lang="zh-CN" altLang="en-US" b="1" dirty="0" smtClean="0">
                <a:latin typeface="微软雅黑" pitchFamily="34" charset="-122"/>
                <a:ea typeface="微软雅黑" pitchFamily="34" charset="-122"/>
              </a:rPr>
              <a:t>万天使投资，产品上线，后期数据不佳，创业失败</a:t>
            </a:r>
            <a:endParaRPr lang="zh-CN" altLang="en-US" dirty="0"/>
          </a:p>
        </p:txBody>
      </p:sp>
      <p:pic>
        <p:nvPicPr>
          <p:cNvPr id="6" name="图片 5"/>
          <p:cNvPicPr>
            <a:picLocks noChangeAspect="1"/>
          </p:cNvPicPr>
          <p:nvPr/>
        </p:nvPicPr>
        <p:blipFill rotWithShape="1">
          <a:blip r:embed="rId8"/>
          <a:srcRect b="2590"/>
          <a:stretch/>
        </p:blipFill>
        <p:spPr>
          <a:xfrm>
            <a:off x="395536" y="3170589"/>
            <a:ext cx="2736304" cy="1489393"/>
          </a:xfrm>
          <a:prstGeom prst="rect">
            <a:avLst/>
          </a:prstGeom>
        </p:spPr>
      </p:pic>
    </p:spTree>
    <p:extLst>
      <p:ext uri="{BB962C8B-B14F-4D97-AF65-F5344CB8AC3E}">
        <p14:creationId xmlns:p14="http://schemas.microsoft.com/office/powerpoint/2010/main" val="36817724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107504" y="267494"/>
            <a:ext cx="4968553" cy="648072"/>
            <a:chOff x="224063" y="252314"/>
            <a:chExt cx="8768035" cy="1008112"/>
          </a:xfrm>
        </p:grpSpPr>
        <p:sp>
          <p:nvSpPr>
            <p:cNvPr id="5" name="矩形 4"/>
            <p:cNvSpPr/>
            <p:nvPr/>
          </p:nvSpPr>
          <p:spPr>
            <a:xfrm>
              <a:off x="2892595" y="1124038"/>
              <a:ext cx="6099503" cy="983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1"/>
            <p:cNvGrpSpPr/>
            <p:nvPr/>
          </p:nvGrpSpPr>
          <p:grpSpPr>
            <a:xfrm>
              <a:off x="224063" y="252314"/>
              <a:ext cx="2431330" cy="1008112"/>
              <a:chOff x="2240287" y="1692474"/>
              <a:chExt cx="2431330" cy="1008112"/>
            </a:xfrm>
          </p:grpSpPr>
          <p:sp>
            <p:nvSpPr>
              <p:cNvPr id="7" name="矩形 3"/>
              <p:cNvSpPr/>
              <p:nvPr/>
            </p:nvSpPr>
            <p:spPr>
              <a:xfrm>
                <a:off x="2240287" y="1692474"/>
                <a:ext cx="2304256"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p:cNvSpPr/>
              <p:nvPr/>
            </p:nvSpPr>
            <p:spPr>
              <a:xfrm>
                <a:off x="3383943" y="1692474"/>
                <a:ext cx="1287674" cy="1008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latin typeface="微软雅黑" pitchFamily="34" charset="-122"/>
                  <a:ea typeface="微软雅黑" pitchFamily="34" charset="-122"/>
                </a:endParaRPr>
              </a:p>
            </p:txBody>
          </p:sp>
        </p:grpSp>
      </p:grpSp>
      <p:sp>
        <p:nvSpPr>
          <p:cNvPr id="9" name="TextBox 16"/>
          <p:cNvSpPr txBox="1"/>
          <p:nvPr/>
        </p:nvSpPr>
        <p:spPr>
          <a:xfrm>
            <a:off x="683568" y="156577"/>
            <a:ext cx="936104" cy="830997"/>
          </a:xfrm>
          <a:prstGeom prst="rect">
            <a:avLst/>
          </a:prstGeom>
          <a:noFill/>
        </p:spPr>
        <p:txBody>
          <a:bodyPr wrap="square" rtlCol="0">
            <a:spAutoFit/>
          </a:bodyPr>
          <a:lstStyle/>
          <a:p>
            <a:r>
              <a:rPr lang="en-US" altLang="zh-CN" sz="4800" b="1" dirty="0" smtClean="0">
                <a:latin typeface="Agency FB" panose="020B0503020202020204" pitchFamily="34" charset="0"/>
              </a:rPr>
              <a:t>03</a:t>
            </a:r>
            <a:endParaRPr lang="zh-CN" altLang="en-US" sz="4800" b="1" dirty="0" smtClean="0"/>
          </a:p>
        </p:txBody>
      </p:sp>
      <p:sp>
        <p:nvSpPr>
          <p:cNvPr id="10" name="TextBox 49"/>
          <p:cNvSpPr txBox="1"/>
          <p:nvPr/>
        </p:nvSpPr>
        <p:spPr>
          <a:xfrm>
            <a:off x="1513783" y="406864"/>
            <a:ext cx="4498377" cy="369332"/>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二次创业</a:t>
            </a:r>
            <a:endParaRPr lang="zh-CN" altLang="en-US" b="1" dirty="0">
              <a:latin typeface="微软雅黑" pitchFamily="34" charset="-122"/>
              <a:ea typeface="微软雅黑" pitchFamily="34" charset="-122"/>
            </a:endParaRPr>
          </a:p>
        </p:txBody>
      </p:sp>
      <p:pic>
        <p:nvPicPr>
          <p:cNvPr id="15" name="image37.jpg" descr="步骤图"/>
          <p:cNvPicPr/>
          <p:nvPr/>
        </p:nvPicPr>
        <p:blipFill>
          <a:blip r:embed="rId2">
            <a:extLst/>
          </a:blip>
          <a:srcRect l="4208" t="3670" r="3397"/>
          <a:stretch>
            <a:fillRect/>
          </a:stretch>
        </p:blipFill>
        <p:spPr>
          <a:xfrm>
            <a:off x="1691680" y="1131590"/>
            <a:ext cx="7512109" cy="1581598"/>
          </a:xfrm>
          <a:prstGeom prst="rect">
            <a:avLst/>
          </a:prstGeom>
          <a:ln w="12700">
            <a:miter lim="400000"/>
          </a:ln>
        </p:spPr>
      </p:pic>
      <p:sp>
        <p:nvSpPr>
          <p:cNvPr id="11" name="文本框 10"/>
          <p:cNvSpPr txBox="1"/>
          <p:nvPr/>
        </p:nvSpPr>
        <p:spPr>
          <a:xfrm>
            <a:off x="13298" y="1203598"/>
            <a:ext cx="1606374" cy="646331"/>
          </a:xfrm>
          <a:prstGeom prst="rect">
            <a:avLst/>
          </a:prstGeom>
          <a:noFill/>
        </p:spPr>
        <p:txBody>
          <a:bodyPr wrap="square" rtlCol="0">
            <a:spAutoFit/>
          </a:bodyPr>
          <a:lstStyle/>
          <a:p>
            <a:r>
              <a:rPr kumimoji="1" lang="zh-CN" altLang="en-US" dirty="0" smtClean="0">
                <a:solidFill>
                  <a:schemeClr val="bg1"/>
                </a:solidFill>
                <a:latin typeface="微软雅黑"/>
                <a:ea typeface="微软雅黑"/>
                <a:cs typeface="微软雅黑"/>
              </a:rPr>
              <a:t>腾讯公益项目－为盲胞读书</a:t>
            </a:r>
            <a:endParaRPr kumimoji="1" lang="zh-CN" altLang="en-US" dirty="0">
              <a:solidFill>
                <a:schemeClr val="bg1"/>
              </a:solidFill>
              <a:latin typeface="微软雅黑"/>
              <a:ea typeface="微软雅黑"/>
              <a:cs typeface="微软雅黑"/>
            </a:endParaRPr>
          </a:p>
        </p:txBody>
      </p:sp>
      <p:sp>
        <p:nvSpPr>
          <p:cNvPr id="17" name="文本框 16"/>
          <p:cNvSpPr txBox="1"/>
          <p:nvPr/>
        </p:nvSpPr>
        <p:spPr>
          <a:xfrm>
            <a:off x="0" y="3219822"/>
            <a:ext cx="1619672" cy="646331"/>
          </a:xfrm>
          <a:prstGeom prst="rect">
            <a:avLst/>
          </a:prstGeom>
          <a:noFill/>
        </p:spPr>
        <p:txBody>
          <a:bodyPr wrap="square" rtlCol="0">
            <a:spAutoFit/>
          </a:bodyPr>
          <a:lstStyle/>
          <a:p>
            <a:r>
              <a:rPr kumimoji="1" lang="zh-CN" altLang="en-US" dirty="0" smtClean="0">
                <a:solidFill>
                  <a:schemeClr val="bg1"/>
                </a:solidFill>
                <a:latin typeface="微软雅黑"/>
                <a:ea typeface="微软雅黑"/>
                <a:cs typeface="微软雅黑"/>
              </a:rPr>
              <a:t>亚马逊</a:t>
            </a:r>
            <a:endParaRPr kumimoji="1" lang="en-US" altLang="zh-CN" dirty="0" smtClean="0">
              <a:solidFill>
                <a:schemeClr val="bg1"/>
              </a:solidFill>
              <a:latin typeface="微软雅黑"/>
              <a:ea typeface="微软雅黑"/>
              <a:cs typeface="微软雅黑"/>
            </a:endParaRPr>
          </a:p>
          <a:p>
            <a:r>
              <a:rPr kumimoji="1" lang="zh-CN" altLang="zh-CN" dirty="0" smtClean="0">
                <a:solidFill>
                  <a:schemeClr val="bg1"/>
                </a:solidFill>
                <a:latin typeface="微软雅黑"/>
                <a:ea typeface="微软雅黑"/>
                <a:cs typeface="微软雅黑"/>
              </a:rPr>
              <a:t>－</a:t>
            </a:r>
            <a:r>
              <a:rPr kumimoji="1" lang="zh-CN" altLang="en-US" dirty="0" smtClean="0">
                <a:solidFill>
                  <a:schemeClr val="bg1"/>
                </a:solidFill>
                <a:latin typeface="微软雅黑"/>
                <a:ea typeface="微软雅黑"/>
                <a:cs typeface="微软雅黑"/>
              </a:rPr>
              <a:t>第三方平台</a:t>
            </a:r>
            <a:endParaRPr kumimoji="1" lang="zh-CN" altLang="en-US" dirty="0">
              <a:solidFill>
                <a:schemeClr val="bg1"/>
              </a:solidFill>
              <a:latin typeface="微软雅黑"/>
              <a:ea typeface="微软雅黑"/>
              <a:cs typeface="微软雅黑"/>
            </a:endParaRPr>
          </a:p>
        </p:txBody>
      </p:sp>
      <p:grpSp>
        <p:nvGrpSpPr>
          <p:cNvPr id="19" name="组 18"/>
          <p:cNvGrpSpPr/>
          <p:nvPr/>
        </p:nvGrpSpPr>
        <p:grpSpPr>
          <a:xfrm>
            <a:off x="1835696" y="2952328"/>
            <a:ext cx="7272808" cy="2067694"/>
            <a:chOff x="1" y="2588013"/>
            <a:chExt cx="9144000" cy="2555488"/>
          </a:xfrm>
        </p:grpSpPr>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b="5022"/>
            <a:stretch/>
          </p:blipFill>
          <p:spPr>
            <a:xfrm>
              <a:off x="1" y="2588013"/>
              <a:ext cx="9144000" cy="2555488"/>
            </a:xfrm>
            <a:prstGeom prst="rect">
              <a:avLst/>
            </a:prstGeom>
          </p:spPr>
        </p:pic>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1459" t="12600" r="1459" b="10401"/>
            <a:stretch/>
          </p:blipFill>
          <p:spPr>
            <a:xfrm>
              <a:off x="7310668" y="2858763"/>
              <a:ext cx="1672778" cy="2284737"/>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t="2734"/>
            <a:stretch/>
          </p:blipFill>
          <p:spPr>
            <a:xfrm rot="1177959">
              <a:off x="5753669" y="2812610"/>
              <a:ext cx="1233923" cy="2136641"/>
            </a:xfrm>
            <a:prstGeom prst="rect">
              <a:avLst/>
            </a:prstGeom>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b="41010"/>
            <a:stretch/>
          </p:blipFill>
          <p:spPr>
            <a:xfrm rot="609688">
              <a:off x="4481515" y="3480365"/>
              <a:ext cx="1436970" cy="1504617"/>
            </a:xfrm>
            <a:prstGeom prst="rect">
              <a:avLst/>
            </a:prstGeom>
          </p:spPr>
        </p:pic>
        <p:pic>
          <p:nvPicPr>
            <p:cNvPr id="24" name="图片 23"/>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8828" b="90000" l="3199" r="98470"/>
                      </a14:imgEffect>
                    </a14:imgLayer>
                  </a14:imgProps>
                </a:ext>
                <a:ext uri="{28A0092B-C50C-407E-A947-70E740481C1C}">
                  <a14:useLocalDpi xmlns:a14="http://schemas.microsoft.com/office/drawing/2010/main" val="0"/>
                </a:ext>
              </a:extLst>
            </a:blip>
            <a:srcRect t="28723" b="23679"/>
            <a:stretch/>
          </p:blipFill>
          <p:spPr>
            <a:xfrm>
              <a:off x="3150425" y="2637731"/>
              <a:ext cx="1788523" cy="1515532"/>
            </a:xfrm>
            <a:prstGeom prst="rect">
              <a:avLst/>
            </a:prstGeom>
          </p:spPr>
        </p:pic>
        <p:pic>
          <p:nvPicPr>
            <p:cNvPr id="25" name="图片 24"/>
            <p:cNvPicPr>
              <a:picLocks noChangeAspect="1"/>
            </p:cNvPicPr>
            <p:nvPr/>
          </p:nvPicPr>
          <p:blipFill rotWithShape="1">
            <a:blip r:embed="rId9" cstate="print">
              <a:extLst>
                <a:ext uri="{28A0092B-C50C-407E-A947-70E740481C1C}">
                  <a14:useLocalDpi xmlns:a14="http://schemas.microsoft.com/office/drawing/2010/main" val="0"/>
                </a:ext>
              </a:extLst>
            </a:blip>
            <a:srcRect l="528" r="-528" b="39993"/>
            <a:stretch/>
          </p:blipFill>
          <p:spPr>
            <a:xfrm rot="21161598">
              <a:off x="2318826" y="3530871"/>
              <a:ext cx="1399022" cy="1490124"/>
            </a:xfrm>
            <a:prstGeom prst="rect">
              <a:avLst/>
            </a:prstGeom>
          </p:spPr>
        </p:pic>
        <p:pic>
          <p:nvPicPr>
            <p:cNvPr id="26" name="图片 25"/>
            <p:cNvPicPr>
              <a:picLocks noChangeAspect="1"/>
            </p:cNvPicPr>
            <p:nvPr/>
          </p:nvPicPr>
          <p:blipFill>
            <a:blip r:embed="rId10"/>
            <a:stretch>
              <a:fillRect/>
            </a:stretch>
          </p:blipFill>
          <p:spPr>
            <a:xfrm rot="20941391">
              <a:off x="165384" y="2872386"/>
              <a:ext cx="2307313" cy="1607706"/>
            </a:xfrm>
            <a:prstGeom prst="rect">
              <a:avLst/>
            </a:prstGeom>
          </p:spPr>
        </p:pic>
      </p:grpSp>
    </p:spTree>
    <p:extLst>
      <p:ext uri="{BB962C8B-B14F-4D97-AF65-F5344CB8AC3E}">
        <p14:creationId xmlns:p14="http://schemas.microsoft.com/office/powerpoint/2010/main" val="3901034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2052</TotalTime>
  <Words>2095</Words>
  <Application>Microsoft Macintosh PowerPoint</Application>
  <PresentationFormat>全屏显示(16:9)</PresentationFormat>
  <Paragraphs>401</Paragraphs>
  <Slides>55</Slides>
  <Notes>9</Notes>
  <HiddenSlides>0</HiddenSlides>
  <MMClips>0</MMClips>
  <ScaleCrop>false</ScaleCrop>
  <HeadingPairs>
    <vt:vector size="4" baseType="variant">
      <vt:variant>
        <vt:lpstr>主题</vt:lpstr>
      </vt:variant>
      <vt:variant>
        <vt:i4>1</vt:i4>
      </vt:variant>
      <vt:variant>
        <vt:lpstr>幻灯片标题</vt:lpstr>
      </vt:variant>
      <vt:variant>
        <vt:i4>55</vt:i4>
      </vt:variant>
    </vt:vector>
  </HeadingPairs>
  <TitlesOfParts>
    <vt:vector size="5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kenweizhang</dc:creator>
  <cp:lastModifiedBy>佳芮 李</cp:lastModifiedBy>
  <cp:revision>121</cp:revision>
  <dcterms:created xsi:type="dcterms:W3CDTF">2014-12-27T16:31:39Z</dcterms:created>
  <dcterms:modified xsi:type="dcterms:W3CDTF">2015-08-18T01:15:57Z</dcterms:modified>
</cp:coreProperties>
</file>